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24" r:id="rId1"/>
  </p:sldMasterIdLst>
  <p:notesMasterIdLst>
    <p:notesMasterId r:id="rId22"/>
  </p:notesMasterIdLst>
  <p:sldIdLst>
    <p:sldId id="256" r:id="rId2"/>
    <p:sldId id="257" r:id="rId3"/>
    <p:sldId id="258" r:id="rId4"/>
    <p:sldId id="260" r:id="rId5"/>
    <p:sldId id="259" r:id="rId6"/>
    <p:sldId id="261" r:id="rId7"/>
    <p:sldId id="262" r:id="rId8"/>
    <p:sldId id="263" r:id="rId9"/>
    <p:sldId id="264" r:id="rId10"/>
    <p:sldId id="265" r:id="rId11"/>
    <p:sldId id="267" r:id="rId12"/>
    <p:sldId id="268" r:id="rId13"/>
    <p:sldId id="269" r:id="rId14"/>
    <p:sldId id="270" r:id="rId15"/>
    <p:sldId id="272" r:id="rId16"/>
    <p:sldId id="273" r:id="rId17"/>
    <p:sldId id="274" r:id="rId18"/>
    <p:sldId id="276" r:id="rId19"/>
    <p:sldId id="275" r:id="rId20"/>
    <p:sldId id="271" r:id="rId2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1"/>
    <p:restoredTop sz="94554"/>
  </p:normalViewPr>
  <p:slideViewPr>
    <p:cSldViewPr snapToGrid="0" snapToObjects="1">
      <p:cViewPr>
        <p:scale>
          <a:sx n="117" d="100"/>
          <a:sy n="117" d="100"/>
        </p:scale>
        <p:origin x="1784" y="-24"/>
      </p:cViewPr>
      <p:guideLst/>
    </p:cSldViewPr>
  </p:slideViewPr>
  <p:outlineViewPr>
    <p:cViewPr>
      <p:scale>
        <a:sx n="33" d="100"/>
        <a:sy n="33" d="100"/>
      </p:scale>
      <p:origin x="0" y="-553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A3894-7130-994F-84D5-4892171B43DA}" type="datetimeFigureOut">
              <a:rPr kumimoji="1" lang="ja-JP" altLang="en-US" smtClean="0"/>
              <a:t>2019/7/25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CE5FB-85DA-BA42-91B9-B2E0FF0D0B9E}" type="slidenum">
              <a:rPr kumimoji="1" lang="ja-JP" altLang="en-US" smtClean="0"/>
              <a:t>‹#›</a:t>
            </a:fld>
            <a:endParaRPr kumimoji="1" lang="ja-JP" altLang="en-US"/>
          </a:p>
        </p:txBody>
      </p:sp>
    </p:spTree>
    <p:extLst>
      <p:ext uri="{BB962C8B-B14F-4D97-AF65-F5344CB8AC3E}">
        <p14:creationId xmlns:p14="http://schemas.microsoft.com/office/powerpoint/2010/main" val="12010268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0ACE5FB-85DA-BA42-91B9-B2E0FF0D0B9E}" type="slidenum">
              <a:rPr kumimoji="1" lang="ja-JP" altLang="en-US" smtClean="0"/>
              <a:t>0</a:t>
            </a:fld>
            <a:endParaRPr kumimoji="1" lang="ja-JP" altLang="en-US"/>
          </a:p>
        </p:txBody>
      </p:sp>
    </p:spTree>
    <p:extLst>
      <p:ext uri="{BB962C8B-B14F-4D97-AF65-F5344CB8AC3E}">
        <p14:creationId xmlns:p14="http://schemas.microsoft.com/office/powerpoint/2010/main" val="145881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0ACE5FB-85DA-BA42-91B9-B2E0FF0D0B9E}" type="slidenum">
              <a:rPr kumimoji="1" lang="ja-JP" altLang="en-US" smtClean="0"/>
              <a:t>1</a:t>
            </a:fld>
            <a:endParaRPr kumimoji="1" lang="ja-JP" altLang="en-US"/>
          </a:p>
        </p:txBody>
      </p:sp>
    </p:spTree>
    <p:extLst>
      <p:ext uri="{BB962C8B-B14F-4D97-AF65-F5344CB8AC3E}">
        <p14:creationId xmlns:p14="http://schemas.microsoft.com/office/powerpoint/2010/main" val="1493504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0ACE5FB-85DA-BA42-91B9-B2E0FF0D0B9E}" type="slidenum">
              <a:rPr kumimoji="1" lang="ja-JP" altLang="en-US" smtClean="0"/>
              <a:t>2</a:t>
            </a:fld>
            <a:endParaRPr kumimoji="1" lang="ja-JP" altLang="en-US"/>
          </a:p>
        </p:txBody>
      </p:sp>
    </p:spTree>
    <p:extLst>
      <p:ext uri="{BB962C8B-B14F-4D97-AF65-F5344CB8AC3E}">
        <p14:creationId xmlns:p14="http://schemas.microsoft.com/office/powerpoint/2010/main" val="70173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0ACE5FB-85DA-BA42-91B9-B2E0FF0D0B9E}" type="slidenum">
              <a:rPr kumimoji="1" lang="ja-JP" altLang="en-US" smtClean="0"/>
              <a:t>3</a:t>
            </a:fld>
            <a:endParaRPr kumimoji="1" lang="ja-JP" altLang="en-US"/>
          </a:p>
        </p:txBody>
      </p:sp>
    </p:spTree>
    <p:extLst>
      <p:ext uri="{BB962C8B-B14F-4D97-AF65-F5344CB8AC3E}">
        <p14:creationId xmlns:p14="http://schemas.microsoft.com/office/powerpoint/2010/main" val="1019154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06C9CEC-2BDF-7D4F-A237-991ADFBD17CC}" type="datetime1">
              <a:rPr kumimoji="1" lang="ja-JP" altLang="en-US" smtClean="0"/>
              <a:t>2019/7/25</a:t>
            </a:fld>
            <a:endParaRPr kumimoji="1" lang="ja-JP" altLang="en-US"/>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cxnSp>
        <p:nvCxnSpPr>
          <p:cNvPr id="7" name="直線コネクタ 6"/>
          <p:cNvCxnSpPr/>
          <p:nvPr userDrawn="1"/>
        </p:nvCxnSpPr>
        <p:spPr>
          <a:xfrm>
            <a:off x="407773" y="2776882"/>
            <a:ext cx="8107577" cy="12357"/>
          </a:xfrm>
          <a:prstGeom prst="line">
            <a:avLst/>
          </a:prstGeom>
          <a:ln w="88900" cap="rnd">
            <a:gradFill flip="none" rotWithShape="1">
              <a:gsLst>
                <a:gs pos="100000">
                  <a:schemeClr val="bg1">
                    <a:lumMod val="95000"/>
                  </a:schemeClr>
                </a:gs>
                <a:gs pos="38000">
                  <a:schemeClr val="accent5">
                    <a:lumMod val="7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683997-798F-9449-A177-79CD02A836BD}" type="datetime1">
              <a:rPr kumimoji="1" lang="ja-JP" altLang="en-US" smtClean="0"/>
              <a:t>2019/7/25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34E0FF5-2B50-A440-93E2-BCCC82A5BEE0}" type="datetime1">
              <a:rPr kumimoji="1" lang="ja-JP" altLang="en-US" smtClean="0"/>
              <a:t>2019/7/25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Tree>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 スライド">
    <p:bg>
      <p:bgPr>
        <a:solidFill>
          <a:schemeClr val="bg1"/>
        </a:solidFill>
        <a:effectLst/>
      </p:bgPr>
    </p:bg>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143000" y="3602038"/>
            <a:ext cx="6858000" cy="1655762"/>
          </a:xfrm>
        </p:spPr>
        <p:txBody>
          <a:bodyPr/>
          <a:lstStyle>
            <a:lvl1pPr marL="0" indent="0" algn="ctr">
              <a:buNone/>
              <a:defRPr sz="18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p>
            <a:fld id="{78E81917-C5BA-FF46-A752-AE4DB8C3748E}" type="datetime1">
              <a:rPr kumimoji="1" lang="ja-JP" altLang="en-US" smtClean="0"/>
              <a:t>2019/7/25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
        <p:nvSpPr>
          <p:cNvPr id="7" name="タイトル 6"/>
          <p:cNvSpPr>
            <a:spLocks noGrp="1"/>
          </p:cNvSpPr>
          <p:nvPr>
            <p:ph type="title"/>
          </p:nvPr>
        </p:nvSpPr>
        <p:spPr/>
        <p:txBody>
          <a:bodyPr/>
          <a:lstStyle>
            <a:lvl1pPr>
              <a:defRPr>
                <a:solidFill>
                  <a:schemeClr val="tx1">
                    <a:lumMod val="75000"/>
                    <a:lumOff val="25000"/>
                  </a:schemeClr>
                </a:solidFill>
              </a:defRPr>
            </a:lvl1pPr>
          </a:lstStyle>
          <a:p>
            <a:r>
              <a:rPr kumimoji="1" lang="ja-JP" altLang="en-US" dirty="0"/>
              <a:t>マスター タイトルの書式設定</a:t>
            </a:r>
          </a:p>
        </p:txBody>
      </p:sp>
      <p:cxnSp>
        <p:nvCxnSpPr>
          <p:cNvPr id="9" name="直線コネクタ 8"/>
          <p:cNvCxnSpPr/>
          <p:nvPr userDrawn="1"/>
        </p:nvCxnSpPr>
        <p:spPr>
          <a:xfrm>
            <a:off x="407773" y="2776882"/>
            <a:ext cx="8107577" cy="12357"/>
          </a:xfrm>
          <a:prstGeom prst="line">
            <a:avLst/>
          </a:prstGeom>
          <a:ln w="88900" cap="rnd">
            <a:gradFill flip="none" rotWithShape="1">
              <a:gsLst>
                <a:gs pos="100000">
                  <a:schemeClr val="bg1">
                    <a:lumMod val="95000"/>
                  </a:schemeClr>
                </a:gs>
                <a:gs pos="38000">
                  <a:schemeClr val="accent5">
                    <a:lumMod val="7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eiryo" charset="-128"/>
                <a:ea typeface="Meiryo" charset="-128"/>
                <a:cs typeface="Meiryo" charset="-128"/>
              </a:defRPr>
            </a:lvl1pPr>
          </a:lstStyle>
          <a:p>
            <a:r>
              <a:rPr lang="ja-JP" altLang="en-US" dirty="0"/>
              <a:t>マスター タイトルの書式設定</a:t>
            </a:r>
            <a:endParaRPr lang="en-US" dirty="0"/>
          </a:p>
        </p:txBody>
      </p:sp>
      <p:sp>
        <p:nvSpPr>
          <p:cNvPr id="3" name="Content Placeholder 2"/>
          <p:cNvSpPr>
            <a:spLocks noGrp="1"/>
          </p:cNvSpPr>
          <p:nvPr>
            <p:ph idx="1" hasCustomPrompt="1"/>
          </p:nvPr>
        </p:nvSpPr>
        <p:spPr/>
        <p:txBody>
          <a:bodyPr/>
          <a:lstStyle>
            <a:lvl1pPr>
              <a:defRPr sz="2000">
                <a:latin typeface="Meiryo" charset="-128"/>
                <a:ea typeface="Meiryo" charset="-128"/>
                <a:cs typeface="Meiryo" charset="-128"/>
              </a:defRPr>
            </a:lvl1pPr>
            <a:lvl2pPr>
              <a:defRPr sz="2000">
                <a:latin typeface="+mn-ea"/>
                <a:ea typeface="+mn-ea"/>
              </a:defRPr>
            </a:lvl2pPr>
            <a:lvl3pPr>
              <a:defRPr sz="2000">
                <a:latin typeface="+mn-ea"/>
                <a:ea typeface="+mn-ea"/>
                <a:cs typeface="Meiryo" charset="-128"/>
              </a:defRPr>
            </a:lvl3pPr>
            <a:lvl4pPr>
              <a:defRPr sz="2000">
                <a:latin typeface="+mn-ea"/>
                <a:ea typeface="+mn-ea"/>
              </a:defRPr>
            </a:lvl4pPr>
            <a:lvl5pPr>
              <a:defRPr sz="2000">
                <a:latin typeface="+mn-ea"/>
                <a:ea typeface="+mn-ea"/>
              </a:defRPr>
            </a:lvl5pPr>
          </a:lstStyle>
          <a:p>
            <a:pPr lvl="0"/>
            <a:r>
              <a:rPr lang="ja-JP" altLang="en-US" dirty="0"/>
              <a:t>マスターテキストの書式設定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F0339FE1-6AF0-F84F-8AC9-877790858B55}" type="datetime1">
              <a:rPr kumimoji="1" lang="ja-JP" altLang="en-US" smtClean="0"/>
              <a:t>2019/7/25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endParaRPr lang="ja-JP" altLang="en-US" dirty="0"/>
          </a:p>
        </p:txBody>
      </p:sp>
      <p:cxnSp>
        <p:nvCxnSpPr>
          <p:cNvPr id="7" name="直線コネクタ 6"/>
          <p:cNvCxnSpPr/>
          <p:nvPr userDrawn="1"/>
        </p:nvCxnSpPr>
        <p:spPr>
          <a:xfrm>
            <a:off x="518211" y="1505171"/>
            <a:ext cx="8107577" cy="12357"/>
          </a:xfrm>
          <a:prstGeom prst="line">
            <a:avLst/>
          </a:prstGeom>
          <a:ln w="88900" cap="rnd">
            <a:gradFill flip="none" rotWithShape="1">
              <a:gsLst>
                <a:gs pos="100000">
                  <a:schemeClr val="bg1">
                    <a:lumMod val="95000"/>
                  </a:schemeClr>
                </a:gs>
                <a:gs pos="38000">
                  <a:schemeClr val="accent5">
                    <a:lumMod val="7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EBA074-5CA2-E24D-9BF5-EA951031D8A6}" type="datetime1">
              <a:rPr kumimoji="1" lang="ja-JP" altLang="en-US" smtClean="0"/>
              <a:t>2019/7/25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356AD2C-5EB6-9F47-8648-AE6E25D450B0}" type="datetime1">
              <a:rPr kumimoji="1" lang="ja-JP" altLang="en-US" smtClean="0"/>
              <a:t>2019/7/25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0A167CC-4584-444A-971C-D36308F21FEC}" type="datetime1">
              <a:rPr kumimoji="1" lang="ja-JP" altLang="en-US" smtClean="0"/>
              <a:t>2019/7/25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18EA44A-8ABF-D448-8146-F3C42A229F35}" type="datetime1">
              <a:rPr kumimoji="1" lang="ja-JP" altLang="en-US" smtClean="0"/>
              <a:t>2019/7/25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0E8DC0-4710-3F4D-8C59-0A50451B5064}" type="datetime1">
              <a:rPr kumimoji="1" lang="ja-JP" altLang="en-US" smtClean="0"/>
              <a:t>2019/7/25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Tree>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29047E-027F-7741-A882-A7B09AACC9E7}" type="datetime1">
              <a:rPr kumimoji="1" lang="ja-JP" altLang="en-US" smtClean="0"/>
              <a:t>2019/7/25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F6B4EFE-C7C6-2843-A550-4A6C9E4EDC4D}" type="datetime1">
              <a:rPr kumimoji="1" lang="ja-JP" altLang="en-US" smtClean="0"/>
              <a:t>2019/7/25</a:t>
            </a:fld>
            <a:endParaRPr kumimoji="1" lang="ja-JP"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E6BB0B-F8F1-A54F-9C38-E3E9C7C2C974}"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D24632-33C3-C148-9D99-FA1689960999}" type="datetime1">
              <a:rPr kumimoji="1" lang="ja-JP" altLang="en-US" smtClean="0"/>
              <a:t>2019/7/25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6BB0B-F8F1-A54F-9C38-E3E9C7C2C974}" type="slidenum">
              <a:rPr kumimoji="1" lang="ja-JP" altLang="en-US" smtClean="0"/>
              <a:t>‹#›</a:t>
            </a:fld>
            <a:endParaRPr kumimoji="1" lang="ja-JP" altLang="en-US"/>
          </a:p>
        </p:txBody>
      </p:sp>
    </p:spTree>
    <p:extLst>
      <p:ext uri="{BB962C8B-B14F-4D97-AF65-F5344CB8AC3E}">
        <p14:creationId xmlns:p14="http://schemas.microsoft.com/office/powerpoint/2010/main" val="907095437"/>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13"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ctrTitle"/>
          </p:nvPr>
        </p:nvSpPr>
        <p:spPr>
          <a:xfrm>
            <a:off x="1402717" y="1667082"/>
            <a:ext cx="7886700" cy="994172"/>
          </a:xfrm>
        </p:spPr>
        <p:txBody>
          <a:bodyPr>
            <a:noAutofit/>
          </a:bodyPr>
          <a:lstStyle/>
          <a:p>
            <a:pPr algn="l"/>
            <a:r>
              <a:rPr lang="en" altLang="ja-JP" sz="4000" dirty="0"/>
              <a:t>Region-based Convolutional Networks for Accurate Object Detection and Segmentation </a:t>
            </a:r>
            <a:br>
              <a:rPr lang="en" altLang="ja-JP" sz="3200" dirty="0"/>
            </a:br>
            <a:endParaRPr kumimoji="1" lang="ja-JP" altLang="en-US" sz="3200" dirty="0">
              <a:latin typeface="Meiryo" charset="-128"/>
              <a:ea typeface="Meiryo" charset="-128"/>
              <a:cs typeface="Meiryo" charset="-128"/>
            </a:endParaRPr>
          </a:p>
        </p:txBody>
      </p:sp>
      <p:sp>
        <p:nvSpPr>
          <p:cNvPr id="11" name="コンテンツ プレースホルダー 10"/>
          <p:cNvSpPr>
            <a:spLocks noGrp="1"/>
          </p:cNvSpPr>
          <p:nvPr>
            <p:ph type="subTitle" idx="1"/>
          </p:nvPr>
        </p:nvSpPr>
        <p:spPr/>
        <p:txBody>
          <a:bodyPr>
            <a:normAutofit fontScale="77500" lnSpcReduction="20000"/>
          </a:bodyPr>
          <a:lstStyle/>
          <a:p>
            <a:pPr algn="r">
              <a:lnSpc>
                <a:spcPct val="100000"/>
              </a:lnSpc>
              <a:spcBef>
                <a:spcPts val="0"/>
              </a:spcBef>
              <a:defRPr/>
            </a:pPr>
            <a:r>
              <a:rPr lang="ja-JP" altLang="en-US" sz="2400" dirty="0">
                <a:latin typeface="+mj-ea"/>
                <a:ea typeface="+mj-ea"/>
              </a:rPr>
              <a:t>　　　　　　　　　　　　　　　　　　　　　　　　　　</a:t>
            </a:r>
            <a:r>
              <a:rPr lang="en-US" altLang="ja-JP" sz="2400" dirty="0">
                <a:latin typeface="+mj-ea"/>
                <a:ea typeface="+mj-ea"/>
              </a:rPr>
              <a:t>        </a:t>
            </a:r>
            <a:r>
              <a:rPr lang="ja-JP" altLang="en-US" sz="2400" dirty="0">
                <a:latin typeface="+mj-ea"/>
                <a:ea typeface="+mj-ea"/>
              </a:rPr>
              <a:t>　</a:t>
            </a:r>
            <a:r>
              <a:rPr lang="en-US" altLang="ja-JP" sz="2600" dirty="0">
                <a:latin typeface="Meiryo" charset="-128"/>
                <a:ea typeface="Meiryo" charset="-128"/>
                <a:cs typeface="Meiryo" charset="-128"/>
              </a:rPr>
              <a:t>ES5</a:t>
            </a:r>
            <a:r>
              <a:rPr lang="ja-JP" altLang="en-US" sz="2600" dirty="0">
                <a:latin typeface="Meiryo" charset="-128"/>
                <a:ea typeface="Meiryo" charset="-128"/>
                <a:cs typeface="Meiryo" charset="-128"/>
              </a:rPr>
              <a:t> 知的学習論研究室</a:t>
            </a:r>
            <a:endParaRPr lang="en-US" altLang="ja-JP" sz="2600" dirty="0">
              <a:latin typeface="Meiryo" charset="-128"/>
              <a:ea typeface="Meiryo" charset="-128"/>
              <a:cs typeface="Meiryo" charset="-128"/>
            </a:endParaRPr>
          </a:p>
          <a:p>
            <a:pPr algn="r">
              <a:lnSpc>
                <a:spcPct val="100000"/>
              </a:lnSpc>
              <a:spcBef>
                <a:spcPts val="0"/>
              </a:spcBef>
              <a:defRPr/>
            </a:pPr>
            <a:endParaRPr lang="en-US" altLang="ja-JP" sz="2600" dirty="0">
              <a:latin typeface="Meiryo" charset="-128"/>
              <a:ea typeface="Meiryo" charset="-128"/>
              <a:cs typeface="Meiryo" charset="-128"/>
            </a:endParaRPr>
          </a:p>
          <a:p>
            <a:pPr algn="r">
              <a:lnSpc>
                <a:spcPct val="100000"/>
              </a:lnSpc>
              <a:spcBef>
                <a:spcPts val="0"/>
              </a:spcBef>
              <a:defRPr/>
            </a:pPr>
            <a:r>
              <a:rPr lang="ja-JP" altLang="en-US" sz="2600" dirty="0">
                <a:latin typeface="Meiryo" charset="-128"/>
                <a:ea typeface="Meiryo" charset="-128"/>
                <a:cs typeface="Meiryo" charset="-128"/>
              </a:rPr>
              <a:t>　</a:t>
            </a:r>
            <a:r>
              <a:rPr lang="en-US" altLang="ja-JP" sz="2600" dirty="0">
                <a:latin typeface="Meiryo" charset="-128"/>
                <a:ea typeface="Meiryo" charset="-128"/>
                <a:cs typeface="Meiryo" charset="-128"/>
              </a:rPr>
              <a:t>1664343T</a:t>
            </a:r>
            <a:r>
              <a:rPr lang="ja-JP" altLang="en-US" sz="2600" dirty="0">
                <a:latin typeface="Meiryo" charset="-128"/>
                <a:ea typeface="Meiryo" charset="-128"/>
                <a:cs typeface="Meiryo" charset="-128"/>
              </a:rPr>
              <a:t> 中谷透大</a:t>
            </a:r>
            <a:endParaRPr lang="en-US" altLang="ja-JP" sz="2600" dirty="0">
              <a:latin typeface="Meiryo" charset="-128"/>
              <a:ea typeface="Meiryo" charset="-128"/>
              <a:cs typeface="Meiryo" charset="-128"/>
            </a:endParaRPr>
          </a:p>
          <a:p>
            <a:pPr algn="r">
              <a:lnSpc>
                <a:spcPct val="100000"/>
              </a:lnSpc>
              <a:spcBef>
                <a:spcPts val="0"/>
              </a:spcBef>
              <a:defRPr/>
            </a:pPr>
            <a:r>
              <a:rPr lang="ja-JP" altLang="en-US" sz="2600" dirty="0">
                <a:latin typeface="Meiryo" charset="-128"/>
                <a:ea typeface="Meiryo" charset="-128"/>
                <a:cs typeface="Meiryo" charset="-128"/>
              </a:rPr>
              <a:t>　　</a:t>
            </a:r>
            <a:endParaRPr lang="en-US" altLang="ja-JP" sz="2600" dirty="0">
              <a:latin typeface="Meiryo" charset="-128"/>
              <a:ea typeface="Meiryo" charset="-128"/>
              <a:cs typeface="Meiryo" charset="-128"/>
            </a:endParaRPr>
          </a:p>
          <a:p>
            <a:pPr algn="r">
              <a:lnSpc>
                <a:spcPct val="100000"/>
              </a:lnSpc>
              <a:spcBef>
                <a:spcPts val="0"/>
              </a:spcBef>
              <a:defRPr/>
            </a:pPr>
            <a:r>
              <a:rPr lang="en-US" altLang="ja-JP" sz="2600" dirty="0">
                <a:latin typeface="Meiryo" charset="-128"/>
                <a:ea typeface="Meiryo" charset="-128"/>
                <a:cs typeface="Meiryo" charset="-128"/>
              </a:rPr>
              <a:t>2019/7/25</a:t>
            </a:r>
            <a:endParaRPr lang="ja-JP" altLang="en-US" sz="2600" dirty="0">
              <a:latin typeface="Meiryo" charset="-128"/>
              <a:ea typeface="Meiryo" charset="-128"/>
              <a:cs typeface="Meiryo" charset="-128"/>
            </a:endParaRPr>
          </a:p>
        </p:txBody>
      </p:sp>
      <p:sp>
        <p:nvSpPr>
          <p:cNvPr id="4" name="スライド番号プレースホルダー 3"/>
          <p:cNvSpPr>
            <a:spLocks noGrp="1"/>
          </p:cNvSpPr>
          <p:nvPr>
            <p:ph type="sldNum" sz="quarter" idx="12"/>
          </p:nvPr>
        </p:nvSpPr>
        <p:spPr/>
        <p:txBody>
          <a:bodyPr/>
          <a:lstStyle/>
          <a:p>
            <a:fld id="{DEE6BB0B-F8F1-A54F-9C38-E3E9C7C2C974}" type="slidenum">
              <a:rPr kumimoji="1" lang="ja-JP" altLang="en-US" smtClean="0"/>
              <a:t>0</a:t>
            </a:fld>
            <a:endParaRPr kumimoji="1" lang="ja-JP" altLang="en-US"/>
          </a:p>
        </p:txBody>
      </p:sp>
    </p:spTree>
    <p:extLst>
      <p:ext uri="{BB962C8B-B14F-4D97-AF65-F5344CB8AC3E}">
        <p14:creationId xmlns:p14="http://schemas.microsoft.com/office/powerpoint/2010/main" val="1544235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2.R-CNN(</a:t>
            </a:r>
            <a:r>
              <a:rPr lang="ja-JP" altLang="en-US"/>
              <a:t>導入</a:t>
            </a:r>
            <a:r>
              <a:rPr lang="en-US" altLang="ja-JP" dirty="0"/>
              <a:t>)</a:t>
            </a:r>
            <a:endParaRPr kumimoji="1" lang="ja-JP" altLang="en-US" dirty="0"/>
          </a:p>
        </p:txBody>
      </p:sp>
      <p:sp>
        <p:nvSpPr>
          <p:cNvPr id="3" name="コンテンツ プレースホルダー 2"/>
          <p:cNvSpPr>
            <a:spLocks noGrp="1"/>
          </p:cNvSpPr>
          <p:nvPr>
            <p:ph idx="1"/>
          </p:nvPr>
        </p:nvSpPr>
        <p:spPr/>
        <p:txBody>
          <a:bodyPr>
            <a:normAutofit/>
          </a:bodyPr>
          <a:lstStyle/>
          <a:p>
            <a:r>
              <a:rPr lang="en" altLang="ja-JP" dirty="0"/>
              <a:t>R-CNN(Regional CNN)</a:t>
            </a:r>
            <a:r>
              <a:rPr lang="ja-JP" altLang="en-US"/>
              <a:t>は物体の領域と種類とを同時に検出</a:t>
            </a:r>
            <a:br>
              <a:rPr lang="en-US" altLang="ja-JP" dirty="0"/>
            </a:br>
            <a:br>
              <a:rPr lang="en-US" altLang="ja-JP" dirty="0"/>
            </a:br>
            <a:r>
              <a:rPr lang="ja-JP" altLang="en-US"/>
              <a:t>画像を取り込み、画像内の主要な物体を </a:t>
            </a:r>
            <a:r>
              <a:rPr lang="en" altLang="ja-JP" dirty="0"/>
              <a:t>bounding box</a:t>
            </a:r>
            <a:br>
              <a:rPr lang="en" altLang="ja-JP" dirty="0"/>
            </a:br>
            <a:r>
              <a:rPr lang="en" altLang="ja-JP" dirty="0"/>
              <a:t>(</a:t>
            </a:r>
            <a:r>
              <a:rPr lang="ja-JP" altLang="en-US"/>
              <a:t>矩形で囲まれた領域</a:t>
            </a:r>
            <a:r>
              <a:rPr lang="en-US" altLang="ja-JP" dirty="0"/>
              <a:t>)</a:t>
            </a:r>
            <a:r>
              <a:rPr lang="en" altLang="ja-JP" dirty="0"/>
              <a:t> </a:t>
            </a:r>
            <a:r>
              <a:rPr lang="ja-JP" altLang="en-US"/>
              <a:t>を介して、正確にラベル付けする</a:t>
            </a:r>
          </a:p>
          <a:p>
            <a:pPr marL="0" indent="0">
              <a:buNone/>
            </a:pPr>
            <a:r>
              <a:rPr lang="en-US" altLang="ja-JP" dirty="0"/>
              <a:t>   </a:t>
            </a:r>
            <a:r>
              <a:rPr lang="ja-JP" altLang="en-US"/>
              <a:t>入力：画像</a:t>
            </a:r>
          </a:p>
          <a:p>
            <a:pPr marL="0" indent="0">
              <a:buNone/>
            </a:pPr>
            <a:r>
              <a:rPr lang="en-US" altLang="ja-JP" dirty="0"/>
              <a:t>   </a:t>
            </a:r>
            <a:r>
              <a:rPr lang="ja-JP" altLang="en-US"/>
              <a:t>出力：画像内の各物体の境界ボックス</a:t>
            </a:r>
            <a:r>
              <a:rPr lang="en-US" altLang="ja-JP" dirty="0"/>
              <a:t>+</a:t>
            </a:r>
            <a:r>
              <a:rPr lang="ja-JP" altLang="en-US"/>
              <a:t>ラベル</a:t>
            </a:r>
          </a:p>
          <a:p>
            <a:pPr marL="0" indent="0">
              <a:buNone/>
            </a:pPr>
            <a:br>
              <a:rPr lang="ja-JP" altLang="en-US"/>
            </a:br>
            <a:endParaRPr lang="en-US" altLang="ja-JP" dirty="0"/>
          </a:p>
        </p:txBody>
      </p:sp>
      <p:sp>
        <p:nvSpPr>
          <p:cNvPr id="6" name="スライド番号プレースホルダー 5"/>
          <p:cNvSpPr>
            <a:spLocks noGrp="1"/>
          </p:cNvSpPr>
          <p:nvPr>
            <p:ph type="sldNum" sz="quarter" idx="12"/>
          </p:nvPr>
        </p:nvSpPr>
        <p:spPr/>
        <p:txBody>
          <a:bodyPr/>
          <a:lstStyle/>
          <a:p>
            <a:r>
              <a:rPr lang="en-US" altLang="ja-JP" dirty="0"/>
              <a:t>9</a:t>
            </a:r>
            <a:endParaRPr lang="ja-JP" altLang="en-US" dirty="0"/>
          </a:p>
        </p:txBody>
      </p:sp>
      <p:pic>
        <p:nvPicPr>
          <p:cNvPr id="4" name="図 3">
            <a:extLst>
              <a:ext uri="{FF2B5EF4-FFF2-40B4-BE49-F238E27FC236}">
                <a16:creationId xmlns:a16="http://schemas.microsoft.com/office/drawing/2014/main" id="{BE8A5727-2477-2B46-9496-7D2252C647E1}"/>
              </a:ext>
            </a:extLst>
          </p:cNvPr>
          <p:cNvPicPr>
            <a:picLocks noChangeAspect="1"/>
          </p:cNvPicPr>
          <p:nvPr/>
        </p:nvPicPr>
        <p:blipFill>
          <a:blip r:embed="rId2"/>
          <a:stretch>
            <a:fillRect/>
          </a:stretch>
        </p:blipFill>
        <p:spPr>
          <a:xfrm>
            <a:off x="2914650" y="3860799"/>
            <a:ext cx="3314700" cy="2451100"/>
          </a:xfrm>
          <a:prstGeom prst="rect">
            <a:avLst/>
          </a:prstGeom>
        </p:spPr>
      </p:pic>
    </p:spTree>
    <p:extLst>
      <p:ext uri="{BB962C8B-B14F-4D97-AF65-F5344CB8AC3E}">
        <p14:creationId xmlns:p14="http://schemas.microsoft.com/office/powerpoint/2010/main" val="51269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2.R-CNN(</a:t>
            </a:r>
            <a:r>
              <a:rPr lang="ja-JP" altLang="en-US"/>
              <a:t>導入</a:t>
            </a:r>
            <a:r>
              <a:rPr lang="en-US" altLang="ja-JP" dirty="0"/>
              <a:t>)</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a:t>CNN</a:t>
            </a:r>
            <a:r>
              <a:rPr lang="ja-JP" altLang="en-US"/>
              <a:t>を入力画像のすべての領域に用いると計算量が膨大になってしまう</a:t>
            </a:r>
            <a:br>
              <a:rPr lang="en-US" altLang="ja-JP" dirty="0"/>
            </a:br>
            <a:br>
              <a:rPr lang="en-US" altLang="ja-JP" dirty="0"/>
            </a:br>
            <a:r>
              <a:rPr lang="ja-JP" altLang="en-US"/>
              <a:t>　　　　</a:t>
            </a:r>
            <a:r>
              <a:rPr lang="ja-JP" altLang="en-US" b="1"/>
              <a:t>最初に物体があるっぽい領域を提案</a:t>
            </a:r>
            <a:br>
              <a:rPr lang="en" altLang="ja-JP" b="1" dirty="0"/>
            </a:br>
            <a:br>
              <a:rPr lang="en" altLang="ja-JP" b="1" dirty="0"/>
            </a:br>
            <a:r>
              <a:rPr lang="ja-JP" altLang="en-US"/>
              <a:t>物体があるっぽい領域のみ</a:t>
            </a:r>
            <a:r>
              <a:rPr lang="en-US" altLang="ja-JP" dirty="0"/>
              <a:t>CNN</a:t>
            </a:r>
            <a:r>
              <a:rPr lang="ja-JP" altLang="en-US"/>
              <a:t>を行う</a:t>
            </a:r>
            <a:br>
              <a:rPr lang="ja-JP" altLang="en-US"/>
            </a:br>
            <a:r>
              <a:rPr lang="ja-JP" altLang="en-US"/>
              <a:t>物体があるっぽい領域・・・</a:t>
            </a:r>
            <a:r>
              <a:rPr lang="en" altLang="ja-JP" dirty="0"/>
              <a:t>Region-Of-Interest(ROI)</a:t>
            </a:r>
            <a:br>
              <a:rPr lang="en" altLang="ja-JP" dirty="0"/>
            </a:br>
            <a:br>
              <a:rPr lang="en-US" altLang="ja-JP" dirty="0"/>
            </a:br>
            <a:r>
              <a:rPr lang="en" altLang="ja-JP" dirty="0"/>
              <a:t>ROI</a:t>
            </a:r>
            <a:r>
              <a:rPr lang="ja-JP" altLang="en-US"/>
              <a:t>を提案するモデルを</a:t>
            </a:r>
            <a:r>
              <a:rPr lang="en" altLang="ja-JP" b="1" dirty="0"/>
              <a:t>region proposal</a:t>
            </a:r>
            <a:r>
              <a:rPr lang="ja-JP" altLang="en-US"/>
              <a:t>と呼ぶ</a:t>
            </a:r>
            <a:endParaRPr lang="en-US" altLang="ja-JP" dirty="0"/>
          </a:p>
        </p:txBody>
      </p:sp>
      <p:sp>
        <p:nvSpPr>
          <p:cNvPr id="5" name="スライド番号プレースホルダー 4"/>
          <p:cNvSpPr>
            <a:spLocks noGrp="1"/>
          </p:cNvSpPr>
          <p:nvPr>
            <p:ph type="sldNum" sz="quarter" idx="12"/>
          </p:nvPr>
        </p:nvSpPr>
        <p:spPr/>
        <p:txBody>
          <a:bodyPr/>
          <a:lstStyle/>
          <a:p>
            <a:r>
              <a:rPr lang="en-US" altLang="ja-JP" dirty="0"/>
              <a:t>10</a:t>
            </a:r>
            <a:endParaRPr lang="ja-JP" altLang="en-US" dirty="0"/>
          </a:p>
        </p:txBody>
      </p:sp>
      <p:sp>
        <p:nvSpPr>
          <p:cNvPr id="9" name="右矢印 8">
            <a:extLst>
              <a:ext uri="{FF2B5EF4-FFF2-40B4-BE49-F238E27FC236}">
                <a16:creationId xmlns:a16="http://schemas.microsoft.com/office/drawing/2014/main" id="{453B4E67-D545-9046-AD5A-31A8313DB0D4}"/>
              </a:ext>
            </a:extLst>
          </p:cNvPr>
          <p:cNvSpPr/>
          <p:nvPr/>
        </p:nvSpPr>
        <p:spPr>
          <a:xfrm>
            <a:off x="805630" y="2580968"/>
            <a:ext cx="978408" cy="383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100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en-US" altLang="ja-JP" dirty="0"/>
              <a:t>2.R</a:t>
            </a:r>
            <a:r>
              <a:rPr lang="en-US" altLang="ja-JP" dirty="0"/>
              <a:t>-CNN(</a:t>
            </a:r>
            <a:r>
              <a:rPr lang="ja-JP" altLang="en-US"/>
              <a:t>原理</a:t>
            </a:r>
            <a:r>
              <a:rPr lang="en-US" altLang="ja-JP" dirty="0"/>
              <a:t>)</a:t>
            </a:r>
            <a:endParaRPr kumimoji="1" lang="ja-JP" altLang="en-US" dirty="0"/>
          </a:p>
        </p:txBody>
      </p:sp>
      <p:sp>
        <p:nvSpPr>
          <p:cNvPr id="3" name="コンテンツ プレースホルダー 2"/>
          <p:cNvSpPr>
            <a:spLocks noGrp="1"/>
          </p:cNvSpPr>
          <p:nvPr>
            <p:ph idx="1"/>
          </p:nvPr>
        </p:nvSpPr>
        <p:spPr/>
        <p:txBody>
          <a:bodyPr>
            <a:noAutofit/>
          </a:bodyPr>
          <a:lstStyle/>
          <a:p>
            <a:pPr marL="0" indent="0">
              <a:buNone/>
            </a:pPr>
            <a:br>
              <a:rPr kumimoji="1" lang="en-US" altLang="ja-JP" dirty="0"/>
            </a:br>
            <a:br>
              <a:rPr kumimoji="1" lang="en-US" altLang="ja-JP" dirty="0"/>
            </a:br>
            <a:br>
              <a:rPr kumimoji="1" lang="en-US" altLang="ja-JP" dirty="0"/>
            </a:br>
            <a:br>
              <a:rPr kumimoji="1" lang="en-US" altLang="ja-JP" dirty="0"/>
            </a:br>
            <a:endParaRPr kumimoji="1" lang="ja-JP" altLang="en-US" dirty="0"/>
          </a:p>
        </p:txBody>
      </p:sp>
      <p:sp>
        <p:nvSpPr>
          <p:cNvPr id="5" name="スライド番号プレースホルダー 4"/>
          <p:cNvSpPr>
            <a:spLocks noGrp="1"/>
          </p:cNvSpPr>
          <p:nvPr>
            <p:ph type="sldNum" sz="quarter" idx="12"/>
          </p:nvPr>
        </p:nvSpPr>
        <p:spPr/>
        <p:txBody>
          <a:bodyPr/>
          <a:lstStyle/>
          <a:p>
            <a:r>
              <a:rPr lang="en-US" altLang="ja-JP" dirty="0"/>
              <a:t>11</a:t>
            </a:r>
            <a:endParaRPr lang="ja-JP" altLang="en-US" dirty="0"/>
          </a:p>
        </p:txBody>
      </p:sp>
      <p:pic>
        <p:nvPicPr>
          <p:cNvPr id="4" name="図 3">
            <a:extLst>
              <a:ext uri="{FF2B5EF4-FFF2-40B4-BE49-F238E27FC236}">
                <a16:creationId xmlns:a16="http://schemas.microsoft.com/office/drawing/2014/main" id="{871D4F8B-20BB-8E4C-B922-8CE9F64E2B06}"/>
              </a:ext>
            </a:extLst>
          </p:cNvPr>
          <p:cNvPicPr>
            <a:picLocks noChangeAspect="1"/>
          </p:cNvPicPr>
          <p:nvPr/>
        </p:nvPicPr>
        <p:blipFill>
          <a:blip r:embed="rId2"/>
          <a:stretch>
            <a:fillRect/>
          </a:stretch>
        </p:blipFill>
        <p:spPr>
          <a:xfrm>
            <a:off x="528176" y="2026955"/>
            <a:ext cx="8087647" cy="2471351"/>
          </a:xfrm>
          <a:prstGeom prst="rect">
            <a:avLst/>
          </a:prstGeom>
        </p:spPr>
      </p:pic>
      <p:sp>
        <p:nvSpPr>
          <p:cNvPr id="7" name="テキスト ボックス 6">
            <a:extLst>
              <a:ext uri="{FF2B5EF4-FFF2-40B4-BE49-F238E27FC236}">
                <a16:creationId xmlns:a16="http://schemas.microsoft.com/office/drawing/2014/main" id="{8A73A09A-8030-754D-AF94-9A8B71891C68}"/>
              </a:ext>
            </a:extLst>
          </p:cNvPr>
          <p:cNvSpPr txBox="1"/>
          <p:nvPr/>
        </p:nvSpPr>
        <p:spPr>
          <a:xfrm>
            <a:off x="766916" y="4699635"/>
            <a:ext cx="7078604" cy="1477328"/>
          </a:xfrm>
          <a:prstGeom prst="rect">
            <a:avLst/>
          </a:prstGeom>
          <a:noFill/>
        </p:spPr>
        <p:txBody>
          <a:bodyPr wrap="none" rtlCol="0">
            <a:spAutoFit/>
          </a:bodyPr>
          <a:lstStyle/>
          <a:p>
            <a:r>
              <a:rPr kumimoji="1" lang="en-US" altLang="ja-JP" dirty="0"/>
              <a:t>1.</a:t>
            </a:r>
            <a:r>
              <a:rPr lang="ja-JP" altLang="en-US"/>
              <a:t>入力画像に対して</a:t>
            </a:r>
            <a:br>
              <a:rPr lang="en-US" altLang="ja-JP" dirty="0"/>
            </a:br>
            <a:r>
              <a:rPr lang="en-US" altLang="ja-JP" dirty="0"/>
              <a:t>2.</a:t>
            </a:r>
            <a:r>
              <a:rPr lang="ja-JP" altLang="en-US"/>
              <a:t>物体が写っている領域の候補</a:t>
            </a:r>
            <a:r>
              <a:rPr lang="en-US" altLang="ja-JP" dirty="0"/>
              <a:t>(</a:t>
            </a:r>
            <a:r>
              <a:rPr lang="en" altLang="ja-JP" b="1" dirty="0"/>
              <a:t>region proposal</a:t>
            </a:r>
            <a:r>
              <a:rPr lang="en" altLang="ja-JP" dirty="0"/>
              <a:t>)</a:t>
            </a:r>
            <a:r>
              <a:rPr lang="ja-JP" altLang="en-US"/>
              <a:t>を約</a:t>
            </a:r>
            <a:r>
              <a:rPr lang="en-US" altLang="ja-JP" dirty="0"/>
              <a:t>2000</a:t>
            </a:r>
            <a:r>
              <a:rPr lang="ja-JP" altLang="en-US"/>
              <a:t>個抽出し、</a:t>
            </a:r>
            <a:br>
              <a:rPr lang="en-US" altLang="ja-JP" dirty="0"/>
            </a:br>
            <a:r>
              <a:rPr lang="en-US" altLang="ja-JP" dirty="0"/>
              <a:t>    CNN</a:t>
            </a:r>
            <a:r>
              <a:rPr lang="ja-JP" altLang="en-US"/>
              <a:t>の入力サイズにリサイズ</a:t>
            </a:r>
            <a:br>
              <a:rPr lang="en-US" altLang="ja-JP" dirty="0"/>
            </a:br>
            <a:r>
              <a:rPr lang="en-US" altLang="ja-JP" dirty="0"/>
              <a:t>3.</a:t>
            </a:r>
            <a:r>
              <a:rPr lang="ja-JP" altLang="en-US"/>
              <a:t>それぞれの領域に対して</a:t>
            </a:r>
            <a:r>
              <a:rPr lang="en-US" altLang="ja-JP" dirty="0"/>
              <a:t>CNN</a:t>
            </a:r>
            <a:r>
              <a:rPr lang="ja-JP" altLang="en-US"/>
              <a:t>で特徴量を計算</a:t>
            </a:r>
            <a:br>
              <a:rPr lang="en-US" altLang="ja-JP" dirty="0"/>
            </a:br>
            <a:r>
              <a:rPr lang="en-US" altLang="ja-JP" dirty="0"/>
              <a:t>4.</a:t>
            </a:r>
            <a:r>
              <a:rPr lang="ja-JP" altLang="en-US"/>
              <a:t>領域の分類</a:t>
            </a:r>
            <a:r>
              <a:rPr lang="en-US" altLang="ja-JP" dirty="0"/>
              <a:t>                                                                                [1]</a:t>
            </a:r>
            <a:endParaRPr kumimoji="1" lang="ja-JP" altLang="en-US"/>
          </a:p>
        </p:txBody>
      </p:sp>
    </p:spTree>
    <p:extLst>
      <p:ext uri="{BB962C8B-B14F-4D97-AF65-F5344CB8AC3E}">
        <p14:creationId xmlns:p14="http://schemas.microsoft.com/office/powerpoint/2010/main" val="1386461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1D4F3E-F861-F84C-85B1-09657CD3CBDE}"/>
              </a:ext>
            </a:extLst>
          </p:cNvPr>
          <p:cNvSpPr>
            <a:spLocks noGrp="1"/>
          </p:cNvSpPr>
          <p:nvPr>
            <p:ph type="title"/>
          </p:nvPr>
        </p:nvSpPr>
        <p:spPr/>
        <p:txBody>
          <a:bodyPr/>
          <a:lstStyle/>
          <a:p>
            <a:r>
              <a:rPr lang="en-US" altLang="ja-JP" dirty="0"/>
              <a:t>2.R-CNN(</a:t>
            </a:r>
            <a:r>
              <a:rPr lang="ja-JP" altLang="en-US"/>
              <a:t>領域の生成</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00C97E6E-9BA6-1947-8EE1-8579E94952ED}"/>
              </a:ext>
            </a:extLst>
          </p:cNvPr>
          <p:cNvSpPr>
            <a:spLocks noGrp="1"/>
          </p:cNvSpPr>
          <p:nvPr>
            <p:ph idx="1"/>
          </p:nvPr>
        </p:nvSpPr>
        <p:spPr/>
        <p:txBody>
          <a:bodyPr/>
          <a:lstStyle/>
          <a:p>
            <a:r>
              <a:rPr lang="ja-JP" altLang="en-US"/>
              <a:t>候補となる領域</a:t>
            </a:r>
            <a:r>
              <a:rPr lang="en-US" altLang="ja-JP" dirty="0"/>
              <a:t>(</a:t>
            </a:r>
            <a:r>
              <a:rPr lang="en" altLang="ja-JP" b="1" dirty="0"/>
              <a:t>bounding boxes</a:t>
            </a:r>
            <a:r>
              <a:rPr lang="en" altLang="ja-JP" dirty="0"/>
              <a:t>)</a:t>
            </a:r>
            <a:r>
              <a:rPr lang="ja-JP" altLang="en-US"/>
              <a:t>の生成</a:t>
            </a:r>
            <a:r>
              <a:rPr lang="en-US" altLang="ja-JP" dirty="0"/>
              <a:t>(</a:t>
            </a:r>
            <a:r>
              <a:rPr lang="en" altLang="ja-JP" b="1" dirty="0"/>
              <a:t>region proposal</a:t>
            </a:r>
            <a:r>
              <a:rPr lang="en" altLang="ja-JP" dirty="0"/>
              <a:t>)</a:t>
            </a:r>
          </a:p>
          <a:p>
            <a:endParaRPr kumimoji="1" lang="ja-JP" altLang="en-US"/>
          </a:p>
        </p:txBody>
      </p:sp>
      <p:sp>
        <p:nvSpPr>
          <p:cNvPr id="4" name="スライド番号プレースホルダー 3">
            <a:extLst>
              <a:ext uri="{FF2B5EF4-FFF2-40B4-BE49-F238E27FC236}">
                <a16:creationId xmlns:a16="http://schemas.microsoft.com/office/drawing/2014/main" id="{E4D176DC-26FE-9245-A422-83BDB792B5A5}"/>
              </a:ext>
            </a:extLst>
          </p:cNvPr>
          <p:cNvSpPr>
            <a:spLocks noGrp="1"/>
          </p:cNvSpPr>
          <p:nvPr>
            <p:ph type="sldNum" sz="quarter" idx="12"/>
          </p:nvPr>
        </p:nvSpPr>
        <p:spPr/>
        <p:txBody>
          <a:bodyPr/>
          <a:lstStyle/>
          <a:p>
            <a:r>
              <a:rPr lang="en-US" altLang="ja-JP" dirty="0"/>
              <a:t>12</a:t>
            </a:r>
            <a:endParaRPr lang="ja-JP" altLang="en-US" dirty="0"/>
          </a:p>
        </p:txBody>
      </p:sp>
      <p:pic>
        <p:nvPicPr>
          <p:cNvPr id="5" name="図 4">
            <a:extLst>
              <a:ext uri="{FF2B5EF4-FFF2-40B4-BE49-F238E27FC236}">
                <a16:creationId xmlns:a16="http://schemas.microsoft.com/office/drawing/2014/main" id="{E5A9395C-7AF6-D54E-86C5-A8A0B57AC26F}"/>
              </a:ext>
            </a:extLst>
          </p:cNvPr>
          <p:cNvPicPr>
            <a:picLocks noChangeAspect="1"/>
          </p:cNvPicPr>
          <p:nvPr/>
        </p:nvPicPr>
        <p:blipFill rotWithShape="1">
          <a:blip r:embed="rId2"/>
          <a:srcRect b="24957"/>
          <a:stretch/>
        </p:blipFill>
        <p:spPr>
          <a:xfrm>
            <a:off x="1555296" y="2199635"/>
            <a:ext cx="6033407" cy="3056057"/>
          </a:xfrm>
          <a:prstGeom prst="rect">
            <a:avLst/>
          </a:prstGeom>
        </p:spPr>
      </p:pic>
      <p:sp>
        <p:nvSpPr>
          <p:cNvPr id="6" name="テキスト ボックス 5">
            <a:extLst>
              <a:ext uri="{FF2B5EF4-FFF2-40B4-BE49-F238E27FC236}">
                <a16:creationId xmlns:a16="http://schemas.microsoft.com/office/drawing/2014/main" id="{82482A81-172C-0C4A-A02E-C7D3A84E7001}"/>
              </a:ext>
            </a:extLst>
          </p:cNvPr>
          <p:cNvSpPr txBox="1"/>
          <p:nvPr/>
        </p:nvSpPr>
        <p:spPr>
          <a:xfrm>
            <a:off x="628650" y="5255692"/>
            <a:ext cx="8579593" cy="1785104"/>
          </a:xfrm>
          <a:prstGeom prst="rect">
            <a:avLst/>
          </a:prstGeom>
          <a:noFill/>
        </p:spPr>
        <p:txBody>
          <a:bodyPr wrap="none" rtlCol="0">
            <a:spAutoFit/>
          </a:bodyPr>
          <a:lstStyle/>
          <a:p>
            <a:pPr fontAlgn="base"/>
            <a:r>
              <a:rPr lang="en" altLang="ja-JP" sz="2000" dirty="0"/>
              <a:t>(</a:t>
            </a:r>
            <a:r>
              <a:rPr lang="en" altLang="ja-JP" sz="2000" b="1" dirty="0"/>
              <a:t>Selective Search</a:t>
            </a:r>
            <a:r>
              <a:rPr lang="en" altLang="ja-JP" sz="2000" dirty="0"/>
              <a:t> </a:t>
            </a:r>
            <a:r>
              <a:rPr lang="ja-JP" altLang="en-US" sz="2000"/>
              <a:t>と呼ばれる手法</a:t>
            </a:r>
            <a:r>
              <a:rPr lang="en-US" altLang="ja-JP" sz="2000" dirty="0"/>
              <a:t>)</a:t>
            </a:r>
          </a:p>
          <a:p>
            <a:pPr fontAlgn="base"/>
            <a:r>
              <a:rPr lang="en-US" altLang="ja-JP" dirty="0"/>
              <a:t>1.</a:t>
            </a:r>
            <a:r>
              <a:rPr lang="ja-JP" altLang="en-US"/>
              <a:t>画像の特徴量</a:t>
            </a:r>
            <a:r>
              <a:rPr lang="en-US" altLang="ja-JP" dirty="0"/>
              <a:t>(</a:t>
            </a:r>
            <a:r>
              <a:rPr lang="ja-JP" altLang="en-US"/>
              <a:t>色合いや濃淡勾配など</a:t>
            </a:r>
            <a:r>
              <a:rPr lang="en-US" altLang="ja-JP" dirty="0"/>
              <a:t>)</a:t>
            </a:r>
            <a:r>
              <a:rPr lang="ja-JP" altLang="en-US"/>
              <a:t>を元に画像をいくつかの領域に分けていく</a:t>
            </a:r>
          </a:p>
          <a:p>
            <a:pPr fontAlgn="base"/>
            <a:r>
              <a:rPr lang="en-US" altLang="ja-JP" dirty="0"/>
              <a:t>2.</a:t>
            </a:r>
            <a:r>
              <a:rPr lang="ja-JP" altLang="en-US"/>
              <a:t>類似度を元に領域を結合していく</a:t>
            </a:r>
          </a:p>
          <a:p>
            <a:pPr fontAlgn="base"/>
            <a:r>
              <a:rPr lang="en-US" altLang="ja-JP" dirty="0"/>
              <a:t>3.</a:t>
            </a:r>
            <a:r>
              <a:rPr lang="ja-JP" altLang="en-US"/>
              <a:t>程よい大きさになるまで結合を続けていく</a:t>
            </a:r>
          </a:p>
          <a:p>
            <a:pPr fontAlgn="base"/>
            <a:r>
              <a:rPr lang="en-US" altLang="ja-JP" dirty="0"/>
              <a:t>4.</a:t>
            </a:r>
            <a:r>
              <a:rPr lang="ja-JP" altLang="en-US"/>
              <a:t>分けた領域を元に候補となる領域</a:t>
            </a:r>
            <a:r>
              <a:rPr lang="en-US" altLang="ja-JP" dirty="0"/>
              <a:t>(</a:t>
            </a:r>
            <a:r>
              <a:rPr lang="ja-JP" altLang="en-US"/>
              <a:t>四角形</a:t>
            </a:r>
            <a:r>
              <a:rPr lang="en-US" altLang="ja-JP" dirty="0"/>
              <a:t>)</a:t>
            </a:r>
            <a:r>
              <a:rPr lang="ja-JP" altLang="en-US"/>
              <a:t>を生成していく</a:t>
            </a:r>
          </a:p>
          <a:p>
            <a:endParaRPr kumimoji="1" lang="ja-JP" altLang="en-US"/>
          </a:p>
        </p:txBody>
      </p:sp>
    </p:spTree>
    <p:extLst>
      <p:ext uri="{BB962C8B-B14F-4D97-AF65-F5344CB8AC3E}">
        <p14:creationId xmlns:p14="http://schemas.microsoft.com/office/powerpoint/2010/main" val="201846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7BD58-AD35-714A-BDF6-80358CCEA721}"/>
              </a:ext>
            </a:extLst>
          </p:cNvPr>
          <p:cNvSpPr>
            <a:spLocks noGrp="1"/>
          </p:cNvSpPr>
          <p:nvPr>
            <p:ph type="title"/>
          </p:nvPr>
        </p:nvSpPr>
        <p:spPr/>
        <p:txBody>
          <a:bodyPr/>
          <a:lstStyle/>
          <a:p>
            <a:r>
              <a:rPr kumimoji="1" lang="en-US" altLang="ja-JP" dirty="0"/>
              <a:t>2. R-CNN(CNN</a:t>
            </a:r>
            <a:r>
              <a:rPr kumimoji="1" lang="ja-JP" altLang="en-US"/>
              <a:t>での特徴抽出</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E0EB9C9B-17BA-CB4E-BC87-40C7DD91EBE7}"/>
              </a:ext>
            </a:extLst>
          </p:cNvPr>
          <p:cNvSpPr>
            <a:spLocks noGrp="1"/>
          </p:cNvSpPr>
          <p:nvPr>
            <p:ph idx="1"/>
          </p:nvPr>
        </p:nvSpPr>
        <p:spPr/>
        <p:txBody>
          <a:bodyPr/>
          <a:lstStyle/>
          <a:p>
            <a:pPr fontAlgn="base"/>
            <a:r>
              <a:rPr lang="ja-JP" altLang="en-US"/>
              <a:t>候補となる領域を生成したら、</a:t>
            </a:r>
            <a:r>
              <a:rPr lang="en-US" altLang="ja-JP" dirty="0"/>
              <a:t>CNN</a:t>
            </a:r>
            <a:r>
              <a:rPr lang="ja-JP" altLang="en-US"/>
              <a:t>による畳み込みをかけ、</a:t>
            </a:r>
            <a:br>
              <a:rPr lang="en-US" altLang="ja-JP" dirty="0"/>
            </a:br>
            <a:r>
              <a:rPr lang="ja-JP" altLang="en-US"/>
              <a:t>特徴量を抽出する</a:t>
            </a:r>
            <a:endParaRPr lang="en-US" altLang="ja-JP" dirty="0"/>
          </a:p>
          <a:p>
            <a:pPr fontAlgn="base"/>
            <a:r>
              <a:rPr lang="en-US" altLang="ja-JP" dirty="0"/>
              <a:t>CNN</a:t>
            </a:r>
            <a:r>
              <a:rPr lang="ja-JP" altLang="en-US"/>
              <a:t>のモデルとして画像認識コンペ</a:t>
            </a:r>
            <a:r>
              <a:rPr lang="en" altLang="ja-JP" dirty="0"/>
              <a:t>ImageNet2012</a:t>
            </a:r>
            <a:r>
              <a:rPr lang="ja-JP" altLang="en-US"/>
              <a:t>で優勝した</a:t>
            </a:r>
            <a:r>
              <a:rPr lang="en-US" altLang="ja-JP" dirty="0"/>
              <a:t>”</a:t>
            </a:r>
            <a:r>
              <a:rPr lang="en" altLang="ja-JP" dirty="0" err="1"/>
              <a:t>AlexNet</a:t>
            </a:r>
            <a:r>
              <a:rPr lang="en" altLang="ja-JP" dirty="0"/>
              <a:t>”(Alex </a:t>
            </a:r>
            <a:r>
              <a:rPr lang="en" altLang="ja-JP" dirty="0" err="1"/>
              <a:t>Krizhevsky</a:t>
            </a:r>
            <a:r>
              <a:rPr lang="en" altLang="ja-JP" dirty="0"/>
              <a:t> et al.) [2] </a:t>
            </a:r>
            <a:r>
              <a:rPr lang="ja-JP" altLang="en-US"/>
              <a:t>を使用</a:t>
            </a:r>
            <a:br>
              <a:rPr lang="en-US" altLang="ja-JP" dirty="0"/>
            </a:br>
            <a:endParaRPr lang="en-US" altLang="ja-JP" dirty="0"/>
          </a:p>
          <a:p>
            <a:pPr fontAlgn="base"/>
            <a:r>
              <a:rPr lang="ja-JP" altLang="en-US"/>
              <a:t>全</a:t>
            </a:r>
            <a:r>
              <a:rPr lang="en-US" altLang="ja-JP" dirty="0"/>
              <a:t>8</a:t>
            </a:r>
            <a:r>
              <a:rPr lang="ja-JP" altLang="en-US"/>
              <a:t>層からなるニューラルネットワーク</a:t>
            </a:r>
            <a:br>
              <a:rPr lang="en-US" altLang="ja-JP" dirty="0"/>
            </a:br>
            <a:br>
              <a:rPr lang="en-US" altLang="ja-JP" dirty="0"/>
            </a:br>
            <a:r>
              <a:rPr lang="ja-JP" altLang="en-US"/>
              <a:t>　　　</a:t>
            </a:r>
            <a:r>
              <a:rPr lang="en-US" altLang="ja-JP" dirty="0"/>
              <a:t>3</a:t>
            </a:r>
            <a:r>
              <a:rPr lang="ja-JP" altLang="en-US"/>
              <a:t>つの畳み込み層、</a:t>
            </a:r>
            <a:r>
              <a:rPr lang="en" altLang="ja-JP" dirty="0"/>
              <a:t>2</a:t>
            </a:r>
            <a:r>
              <a:rPr lang="ja-JP" altLang="en-US"/>
              <a:t>つのプーリング層、</a:t>
            </a:r>
            <a:r>
              <a:rPr lang="en-US" altLang="ja-JP" dirty="0"/>
              <a:t>3</a:t>
            </a:r>
            <a:r>
              <a:rPr lang="ja-JP" altLang="en-US"/>
              <a:t>つの全結合層</a:t>
            </a:r>
            <a:br>
              <a:rPr lang="en-US" altLang="ja-JP" dirty="0"/>
            </a:br>
            <a:r>
              <a:rPr lang="en-US" altLang="ja-JP" dirty="0"/>
              <a:t>                                                            (</a:t>
            </a:r>
            <a:r>
              <a:rPr lang="ja-JP" altLang="en-US"/>
              <a:t>うち１つは出力層</a:t>
            </a:r>
            <a:r>
              <a:rPr lang="en-US" altLang="ja-JP" dirty="0"/>
              <a:t>)</a:t>
            </a:r>
            <a:br>
              <a:rPr lang="ja-JP" altLang="en-US"/>
            </a:br>
            <a:endParaRPr kumimoji="1" lang="ja-JP" altLang="en-US"/>
          </a:p>
        </p:txBody>
      </p:sp>
      <p:sp>
        <p:nvSpPr>
          <p:cNvPr id="4" name="スライド番号プレースホルダー 3">
            <a:extLst>
              <a:ext uri="{FF2B5EF4-FFF2-40B4-BE49-F238E27FC236}">
                <a16:creationId xmlns:a16="http://schemas.microsoft.com/office/drawing/2014/main" id="{903421DD-53E2-F043-9086-CF1773B8C7AE}"/>
              </a:ext>
            </a:extLst>
          </p:cNvPr>
          <p:cNvSpPr>
            <a:spLocks noGrp="1"/>
          </p:cNvSpPr>
          <p:nvPr>
            <p:ph type="sldNum" sz="quarter" idx="12"/>
          </p:nvPr>
        </p:nvSpPr>
        <p:spPr/>
        <p:txBody>
          <a:bodyPr/>
          <a:lstStyle/>
          <a:p>
            <a:r>
              <a:rPr lang="en-US" altLang="ja-JP" dirty="0"/>
              <a:t>13</a:t>
            </a:r>
            <a:endParaRPr lang="ja-JP" altLang="en-US" dirty="0"/>
          </a:p>
        </p:txBody>
      </p:sp>
      <p:sp>
        <p:nvSpPr>
          <p:cNvPr id="7" name="右矢印 6">
            <a:extLst>
              <a:ext uri="{FF2B5EF4-FFF2-40B4-BE49-F238E27FC236}">
                <a16:creationId xmlns:a16="http://schemas.microsoft.com/office/drawing/2014/main" id="{B6E33E0B-1B64-3C48-AF32-8A601F7D3F21}"/>
              </a:ext>
            </a:extLst>
          </p:cNvPr>
          <p:cNvSpPr/>
          <p:nvPr/>
        </p:nvSpPr>
        <p:spPr>
          <a:xfrm>
            <a:off x="628650" y="3916347"/>
            <a:ext cx="978408" cy="401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295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B6DC2-DBC6-8345-AE79-74052B674689}"/>
              </a:ext>
            </a:extLst>
          </p:cNvPr>
          <p:cNvSpPr>
            <a:spLocks noGrp="1"/>
          </p:cNvSpPr>
          <p:nvPr>
            <p:ph type="title"/>
          </p:nvPr>
        </p:nvSpPr>
        <p:spPr/>
        <p:txBody>
          <a:bodyPr/>
          <a:lstStyle/>
          <a:p>
            <a:r>
              <a:rPr lang="en-US" altLang="ja-JP" dirty="0"/>
              <a:t>2.R-CNN(CNN</a:t>
            </a:r>
            <a:r>
              <a:rPr lang="ja-JP" altLang="en-US"/>
              <a:t>での特徴抽出</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D8D13074-E26D-A14E-8A01-99D9C882CF88}"/>
              </a:ext>
            </a:extLst>
          </p:cNvPr>
          <p:cNvSpPr>
            <a:spLocks noGrp="1"/>
          </p:cNvSpPr>
          <p:nvPr>
            <p:ph idx="1"/>
          </p:nvPr>
        </p:nvSpPr>
        <p:spPr>
          <a:xfrm>
            <a:off x="628650" y="5648572"/>
            <a:ext cx="7886700" cy="4351338"/>
          </a:xfrm>
        </p:spPr>
        <p:txBody>
          <a:bodyPr/>
          <a:lstStyle/>
          <a:p>
            <a:pPr marL="0" indent="0">
              <a:buNone/>
            </a:pPr>
            <a:r>
              <a:rPr lang="ja-JP" altLang="en-US"/>
              <a:t>入力画像は </a:t>
            </a:r>
            <a:r>
              <a:rPr lang="en-US" altLang="ja-JP" dirty="0"/>
              <a:t>224 × 224 </a:t>
            </a:r>
            <a:r>
              <a:rPr lang="ja-JP" altLang="en-US"/>
              <a:t>サイズの正方形であり、出力は </a:t>
            </a:r>
            <a:r>
              <a:rPr lang="en-US" altLang="ja-JP" dirty="0"/>
              <a:t>1000 </a:t>
            </a:r>
            <a:r>
              <a:rPr lang="ja-JP" altLang="en-US"/>
              <a:t>個の要素を持つ </a:t>
            </a:r>
            <a:r>
              <a:rPr lang="en-US" altLang="ja-JP" dirty="0"/>
              <a:t>1 </a:t>
            </a:r>
            <a:r>
              <a:rPr lang="ja-JP" altLang="en-US"/>
              <a:t>次元のベクトルであり、それぞれ </a:t>
            </a:r>
            <a:r>
              <a:rPr lang="en-US" altLang="ja-JP" dirty="0"/>
              <a:t>1000 </a:t>
            </a:r>
            <a:r>
              <a:rPr lang="ja-JP" altLang="en-US"/>
              <a:t>個の分類クラスを表す</a:t>
            </a:r>
            <a:endParaRPr kumimoji="1" lang="ja-JP" altLang="en-US"/>
          </a:p>
        </p:txBody>
      </p:sp>
      <p:sp>
        <p:nvSpPr>
          <p:cNvPr id="4" name="スライド番号プレースホルダー 3">
            <a:extLst>
              <a:ext uri="{FF2B5EF4-FFF2-40B4-BE49-F238E27FC236}">
                <a16:creationId xmlns:a16="http://schemas.microsoft.com/office/drawing/2014/main" id="{2382D03E-E94D-1D41-A86D-7421964E6360}"/>
              </a:ext>
            </a:extLst>
          </p:cNvPr>
          <p:cNvSpPr>
            <a:spLocks noGrp="1"/>
          </p:cNvSpPr>
          <p:nvPr>
            <p:ph type="sldNum" sz="quarter" idx="12"/>
          </p:nvPr>
        </p:nvSpPr>
        <p:spPr/>
        <p:txBody>
          <a:bodyPr/>
          <a:lstStyle/>
          <a:p>
            <a:r>
              <a:rPr lang="en-US" altLang="ja-JP" dirty="0"/>
              <a:t>14</a:t>
            </a:r>
            <a:endParaRPr lang="ja-JP" altLang="en-US" dirty="0"/>
          </a:p>
        </p:txBody>
      </p:sp>
      <p:pic>
        <p:nvPicPr>
          <p:cNvPr id="5" name="図 4">
            <a:extLst>
              <a:ext uri="{FF2B5EF4-FFF2-40B4-BE49-F238E27FC236}">
                <a16:creationId xmlns:a16="http://schemas.microsoft.com/office/drawing/2014/main" id="{93DE76F0-A333-5C4B-BEEB-2C5075F3B467}"/>
              </a:ext>
            </a:extLst>
          </p:cNvPr>
          <p:cNvPicPr>
            <a:picLocks noChangeAspect="1"/>
          </p:cNvPicPr>
          <p:nvPr/>
        </p:nvPicPr>
        <p:blipFill rotWithShape="1">
          <a:blip r:embed="rId2"/>
          <a:srcRect l="15574" t="83074" r="20069"/>
          <a:stretch/>
        </p:blipFill>
        <p:spPr>
          <a:xfrm>
            <a:off x="831273" y="4777963"/>
            <a:ext cx="7362702" cy="870609"/>
          </a:xfrm>
          <a:prstGeom prst="rect">
            <a:avLst/>
          </a:prstGeom>
        </p:spPr>
      </p:pic>
      <p:pic>
        <p:nvPicPr>
          <p:cNvPr id="6" name="図 5">
            <a:extLst>
              <a:ext uri="{FF2B5EF4-FFF2-40B4-BE49-F238E27FC236}">
                <a16:creationId xmlns:a16="http://schemas.microsoft.com/office/drawing/2014/main" id="{2EAB3E08-2E40-A74B-A4EB-8DB0916AF460}"/>
              </a:ext>
            </a:extLst>
          </p:cNvPr>
          <p:cNvPicPr>
            <a:picLocks noChangeAspect="1"/>
          </p:cNvPicPr>
          <p:nvPr/>
        </p:nvPicPr>
        <p:blipFill>
          <a:blip r:embed="rId3"/>
          <a:stretch>
            <a:fillRect/>
          </a:stretch>
        </p:blipFill>
        <p:spPr>
          <a:xfrm>
            <a:off x="1009403" y="1825862"/>
            <a:ext cx="7006442" cy="2948347"/>
          </a:xfrm>
          <a:prstGeom prst="rect">
            <a:avLst/>
          </a:prstGeom>
        </p:spPr>
      </p:pic>
    </p:spTree>
    <p:extLst>
      <p:ext uri="{BB962C8B-B14F-4D97-AF65-F5344CB8AC3E}">
        <p14:creationId xmlns:p14="http://schemas.microsoft.com/office/powerpoint/2010/main" val="1957455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4BDA16-DD62-3144-B42A-2584C69C3FA0}"/>
              </a:ext>
            </a:extLst>
          </p:cNvPr>
          <p:cNvSpPr>
            <a:spLocks noGrp="1"/>
          </p:cNvSpPr>
          <p:nvPr>
            <p:ph type="title"/>
          </p:nvPr>
        </p:nvSpPr>
        <p:spPr/>
        <p:txBody>
          <a:bodyPr/>
          <a:lstStyle/>
          <a:p>
            <a:r>
              <a:rPr lang="en-US" altLang="ja-JP" dirty="0"/>
              <a:t>2.R-CNN(CNN</a:t>
            </a:r>
            <a:r>
              <a:rPr lang="ja-JP" altLang="en-US"/>
              <a:t>での特徴抽出</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7FD1AF37-193D-5943-9D02-65C2C4CD0CC9}"/>
              </a:ext>
            </a:extLst>
          </p:cNvPr>
          <p:cNvSpPr>
            <a:spLocks noGrp="1"/>
          </p:cNvSpPr>
          <p:nvPr>
            <p:ph idx="1"/>
          </p:nvPr>
        </p:nvSpPr>
        <p:spPr>
          <a:xfrm>
            <a:off x="628650" y="1825625"/>
            <a:ext cx="7886700" cy="2746375"/>
          </a:xfrm>
        </p:spPr>
        <p:txBody>
          <a:bodyPr>
            <a:normAutofit fontScale="85000" lnSpcReduction="20000"/>
          </a:bodyPr>
          <a:lstStyle/>
          <a:p>
            <a:pPr fontAlgn="base"/>
            <a:r>
              <a:rPr lang="ja-JP" altLang="en-US"/>
              <a:t>第</a:t>
            </a:r>
            <a:r>
              <a:rPr lang="en-US" altLang="ja-JP" dirty="0"/>
              <a:t>1</a:t>
            </a:r>
            <a:r>
              <a:rPr lang="ja-JP" altLang="en-US"/>
              <a:t>層</a:t>
            </a:r>
            <a:r>
              <a:rPr lang="en-US" altLang="ja-JP" dirty="0"/>
              <a:t>: 224×224×3224×224×3</a:t>
            </a:r>
            <a:r>
              <a:rPr lang="ja-JP" altLang="en-US"/>
              <a:t>の画像を</a:t>
            </a:r>
            <a:r>
              <a:rPr lang="en-US" altLang="ja-JP" dirty="0"/>
              <a:t>11×11×311×11×3</a:t>
            </a:r>
            <a:r>
              <a:rPr lang="ja-JP" altLang="en-US"/>
              <a:t>の</a:t>
            </a:r>
            <a:r>
              <a:rPr lang="en-US" altLang="ja-JP" dirty="0"/>
              <a:t>96</a:t>
            </a:r>
            <a:r>
              <a:rPr lang="ja-JP" altLang="en-US"/>
              <a:t>個の</a:t>
            </a:r>
            <a:r>
              <a:rPr lang="en" altLang="ja-JP" dirty="0"/>
              <a:t>kernel</a:t>
            </a:r>
            <a:r>
              <a:rPr lang="ja-JP" altLang="en-US"/>
              <a:t>に変換</a:t>
            </a:r>
          </a:p>
          <a:p>
            <a:pPr fontAlgn="base"/>
            <a:r>
              <a:rPr lang="ja-JP" altLang="en-US"/>
              <a:t>第</a:t>
            </a:r>
            <a:r>
              <a:rPr lang="en-US" altLang="ja-JP" dirty="0"/>
              <a:t>2</a:t>
            </a:r>
            <a:r>
              <a:rPr lang="ja-JP" altLang="en-US"/>
              <a:t>層</a:t>
            </a:r>
            <a:r>
              <a:rPr lang="en-US" altLang="ja-JP" dirty="0"/>
              <a:t>: </a:t>
            </a:r>
            <a:r>
              <a:rPr lang="ja-JP" altLang="en-US"/>
              <a:t>正規化</a:t>
            </a:r>
            <a:r>
              <a:rPr lang="en" altLang="ja-JP" dirty="0"/>
              <a:t> &amp; pooling</a:t>
            </a:r>
            <a:r>
              <a:rPr lang="ja-JP" altLang="en-US"/>
              <a:t>した結果を</a:t>
            </a:r>
            <a:r>
              <a:rPr lang="en-US" altLang="ja-JP" dirty="0"/>
              <a:t>5×5×485×5×48</a:t>
            </a:r>
            <a:r>
              <a:rPr lang="ja-JP" altLang="en-US"/>
              <a:t>の</a:t>
            </a:r>
            <a:r>
              <a:rPr lang="en-US" altLang="ja-JP" dirty="0"/>
              <a:t>256</a:t>
            </a:r>
            <a:r>
              <a:rPr lang="ja-JP" altLang="en-US"/>
              <a:t>個の</a:t>
            </a:r>
            <a:r>
              <a:rPr lang="en" altLang="ja-JP" dirty="0"/>
              <a:t>kernel</a:t>
            </a:r>
            <a:r>
              <a:rPr lang="ja-JP" altLang="en-US"/>
              <a:t>に変換</a:t>
            </a:r>
          </a:p>
          <a:p>
            <a:pPr fontAlgn="base"/>
            <a:r>
              <a:rPr lang="ja-JP" altLang="en-US"/>
              <a:t>第</a:t>
            </a:r>
            <a:r>
              <a:rPr lang="en-US" altLang="ja-JP" dirty="0"/>
              <a:t>3</a:t>
            </a:r>
            <a:r>
              <a:rPr lang="ja-JP" altLang="en-US"/>
              <a:t>層</a:t>
            </a:r>
            <a:r>
              <a:rPr lang="en-US" altLang="ja-JP" dirty="0"/>
              <a:t>: </a:t>
            </a:r>
            <a:r>
              <a:rPr lang="ja-JP" altLang="en-US"/>
              <a:t>正規化</a:t>
            </a:r>
            <a:r>
              <a:rPr lang="en" altLang="ja-JP" dirty="0"/>
              <a:t> &amp; pooling</a:t>
            </a:r>
            <a:r>
              <a:rPr lang="ja-JP" altLang="en-US"/>
              <a:t>した結果を</a:t>
            </a:r>
            <a:r>
              <a:rPr lang="en-US" altLang="ja-JP" dirty="0"/>
              <a:t>3×3×2563×3×256</a:t>
            </a:r>
            <a:r>
              <a:rPr lang="ja-JP" altLang="en-US"/>
              <a:t>の</a:t>
            </a:r>
            <a:r>
              <a:rPr lang="en-US" altLang="ja-JP" dirty="0"/>
              <a:t>384</a:t>
            </a:r>
            <a:r>
              <a:rPr lang="ja-JP" altLang="en-US"/>
              <a:t>個の</a:t>
            </a:r>
            <a:r>
              <a:rPr lang="en" altLang="ja-JP" dirty="0"/>
              <a:t>kernel</a:t>
            </a:r>
            <a:r>
              <a:rPr lang="ja-JP" altLang="en-US"/>
              <a:t>に変換</a:t>
            </a:r>
          </a:p>
          <a:p>
            <a:pPr fontAlgn="base"/>
            <a:r>
              <a:rPr lang="ja-JP" altLang="en-US"/>
              <a:t>第</a:t>
            </a:r>
            <a:r>
              <a:rPr lang="en-US" altLang="ja-JP" dirty="0"/>
              <a:t>4</a:t>
            </a:r>
            <a:r>
              <a:rPr lang="ja-JP" altLang="en-US"/>
              <a:t>層</a:t>
            </a:r>
            <a:r>
              <a:rPr lang="en-US" altLang="ja-JP" dirty="0"/>
              <a:t>: 3×3×1923×3×192</a:t>
            </a:r>
            <a:r>
              <a:rPr lang="ja-JP" altLang="en-US"/>
              <a:t>の</a:t>
            </a:r>
            <a:r>
              <a:rPr lang="en-US" altLang="ja-JP" dirty="0"/>
              <a:t>384</a:t>
            </a:r>
            <a:r>
              <a:rPr lang="ja-JP" altLang="en-US"/>
              <a:t>個の</a:t>
            </a:r>
            <a:r>
              <a:rPr lang="en" altLang="ja-JP" dirty="0"/>
              <a:t>kernel</a:t>
            </a:r>
            <a:r>
              <a:rPr lang="ja-JP" altLang="en-US"/>
              <a:t>に変換</a:t>
            </a:r>
          </a:p>
          <a:p>
            <a:pPr fontAlgn="base"/>
            <a:r>
              <a:rPr lang="ja-JP" altLang="en-US"/>
              <a:t>第</a:t>
            </a:r>
            <a:r>
              <a:rPr lang="en-US" altLang="ja-JP" dirty="0"/>
              <a:t>5</a:t>
            </a:r>
            <a:r>
              <a:rPr lang="ja-JP" altLang="en-US"/>
              <a:t>層</a:t>
            </a:r>
            <a:r>
              <a:rPr lang="en-US" altLang="ja-JP" dirty="0"/>
              <a:t>: 3×3×1923×3×192</a:t>
            </a:r>
            <a:r>
              <a:rPr lang="ja-JP" altLang="en-US"/>
              <a:t>の</a:t>
            </a:r>
            <a:r>
              <a:rPr lang="en-US" altLang="ja-JP" dirty="0"/>
              <a:t>256</a:t>
            </a:r>
            <a:r>
              <a:rPr lang="ja-JP" altLang="en-US"/>
              <a:t>個の</a:t>
            </a:r>
            <a:r>
              <a:rPr lang="en" altLang="ja-JP" dirty="0"/>
              <a:t>kernel</a:t>
            </a:r>
            <a:r>
              <a:rPr lang="ja-JP" altLang="en-US"/>
              <a:t>に変換</a:t>
            </a:r>
          </a:p>
          <a:p>
            <a:pPr fontAlgn="base"/>
            <a:r>
              <a:rPr lang="en-US" altLang="ja-JP" dirty="0"/>
              <a:t>2</a:t>
            </a:r>
            <a:r>
              <a:rPr lang="ja-JP" altLang="en-US"/>
              <a:t>つの全結合層</a:t>
            </a:r>
            <a:r>
              <a:rPr lang="en-US" altLang="ja-JP" dirty="0"/>
              <a:t>: 4096</a:t>
            </a:r>
            <a:r>
              <a:rPr lang="ja-JP" altLang="en-US"/>
              <a:t>個のニューロン</a:t>
            </a:r>
            <a:endParaRPr lang="en-US" altLang="ja-JP" dirty="0"/>
          </a:p>
          <a:p>
            <a:pPr fontAlgn="base"/>
            <a:r>
              <a:rPr lang="ja-JP" altLang="en-US"/>
              <a:t>出力層</a:t>
            </a:r>
            <a:r>
              <a:rPr lang="en-US" altLang="ja-JP" dirty="0"/>
              <a:t>: 1000</a:t>
            </a:r>
            <a:r>
              <a:rPr lang="ja-JP" altLang="en-US"/>
              <a:t>個の</a:t>
            </a:r>
            <a:r>
              <a:rPr lang="en" altLang="ja-JP" dirty="0" err="1"/>
              <a:t>softmax</a:t>
            </a:r>
            <a:r>
              <a:rPr lang="ja-JP" altLang="en-US"/>
              <a:t>ニューロン</a:t>
            </a:r>
          </a:p>
          <a:p>
            <a:endParaRPr kumimoji="1" lang="ja-JP" altLang="en-US"/>
          </a:p>
        </p:txBody>
      </p:sp>
      <p:sp>
        <p:nvSpPr>
          <p:cNvPr id="4" name="スライド番号プレースホルダー 3">
            <a:extLst>
              <a:ext uri="{FF2B5EF4-FFF2-40B4-BE49-F238E27FC236}">
                <a16:creationId xmlns:a16="http://schemas.microsoft.com/office/drawing/2014/main" id="{8448F981-EE28-9C45-9869-DD5866BCB117}"/>
              </a:ext>
            </a:extLst>
          </p:cNvPr>
          <p:cNvSpPr>
            <a:spLocks noGrp="1"/>
          </p:cNvSpPr>
          <p:nvPr>
            <p:ph type="sldNum" sz="quarter" idx="12"/>
          </p:nvPr>
        </p:nvSpPr>
        <p:spPr/>
        <p:txBody>
          <a:bodyPr/>
          <a:lstStyle/>
          <a:p>
            <a:r>
              <a:rPr lang="en-US" altLang="ja-JP" dirty="0"/>
              <a:t>15</a:t>
            </a:r>
            <a:endParaRPr lang="ja-JP" altLang="en-US" dirty="0"/>
          </a:p>
        </p:txBody>
      </p:sp>
      <p:pic>
        <p:nvPicPr>
          <p:cNvPr id="6" name="図 5">
            <a:extLst>
              <a:ext uri="{FF2B5EF4-FFF2-40B4-BE49-F238E27FC236}">
                <a16:creationId xmlns:a16="http://schemas.microsoft.com/office/drawing/2014/main" id="{A47F1B45-3282-194D-844B-300D3E509AEC}"/>
              </a:ext>
            </a:extLst>
          </p:cNvPr>
          <p:cNvPicPr>
            <a:picLocks noChangeAspect="1"/>
          </p:cNvPicPr>
          <p:nvPr/>
        </p:nvPicPr>
        <p:blipFill>
          <a:blip r:embed="rId2"/>
          <a:stretch>
            <a:fillRect/>
          </a:stretch>
        </p:blipFill>
        <p:spPr>
          <a:xfrm>
            <a:off x="1632857" y="4572000"/>
            <a:ext cx="5878286" cy="1966913"/>
          </a:xfrm>
          <a:prstGeom prst="rect">
            <a:avLst/>
          </a:prstGeom>
        </p:spPr>
      </p:pic>
    </p:spTree>
    <p:extLst>
      <p:ext uri="{BB962C8B-B14F-4D97-AF65-F5344CB8AC3E}">
        <p14:creationId xmlns:p14="http://schemas.microsoft.com/office/powerpoint/2010/main" val="4293879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0BC4AD-4A70-C54A-B13B-CCE98B2D9722}"/>
              </a:ext>
            </a:extLst>
          </p:cNvPr>
          <p:cNvSpPr>
            <a:spLocks noGrp="1"/>
          </p:cNvSpPr>
          <p:nvPr>
            <p:ph type="title"/>
          </p:nvPr>
        </p:nvSpPr>
        <p:spPr/>
        <p:txBody>
          <a:bodyPr/>
          <a:lstStyle/>
          <a:p>
            <a:r>
              <a:rPr kumimoji="1" lang="en-US" altLang="ja-JP" dirty="0"/>
              <a:t>2.R-CNN(SVM</a:t>
            </a:r>
            <a:r>
              <a:rPr kumimoji="1" lang="ja-JP" altLang="en-US"/>
              <a:t>による分類</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7EE4179E-EC38-9949-83AB-355707832838}"/>
              </a:ext>
            </a:extLst>
          </p:cNvPr>
          <p:cNvSpPr>
            <a:spLocks noGrp="1"/>
          </p:cNvSpPr>
          <p:nvPr>
            <p:ph idx="1"/>
          </p:nvPr>
        </p:nvSpPr>
        <p:spPr/>
        <p:txBody>
          <a:bodyPr/>
          <a:lstStyle/>
          <a:p>
            <a:r>
              <a:rPr lang="en" altLang="ja-JP" dirty="0"/>
              <a:t>SVM(Support Vector Machine)</a:t>
            </a:r>
            <a:r>
              <a:rPr lang="ja-JP" altLang="en-US"/>
              <a:t>はそれぞれの領域から最も距離が遠くなる</a:t>
            </a:r>
            <a:r>
              <a:rPr lang="en-US" altLang="ja-JP" dirty="0"/>
              <a:t>(</a:t>
            </a:r>
            <a:r>
              <a:rPr lang="ja-JP" altLang="en-US"/>
              <a:t>マージンが最大になる</a:t>
            </a:r>
            <a:r>
              <a:rPr lang="en-US" altLang="ja-JP" dirty="0"/>
              <a:t>)</a:t>
            </a:r>
            <a:r>
              <a:rPr lang="ja-JP" altLang="en-US"/>
              <a:t>ように境界面を設定</a:t>
            </a:r>
            <a:endParaRPr kumimoji="1" lang="ja-JP" altLang="en-US"/>
          </a:p>
        </p:txBody>
      </p:sp>
      <p:sp>
        <p:nvSpPr>
          <p:cNvPr id="4" name="スライド番号プレースホルダー 3">
            <a:extLst>
              <a:ext uri="{FF2B5EF4-FFF2-40B4-BE49-F238E27FC236}">
                <a16:creationId xmlns:a16="http://schemas.microsoft.com/office/drawing/2014/main" id="{BFD8E070-AE95-8C46-AF2A-EBAD2E683937}"/>
              </a:ext>
            </a:extLst>
          </p:cNvPr>
          <p:cNvSpPr>
            <a:spLocks noGrp="1"/>
          </p:cNvSpPr>
          <p:nvPr>
            <p:ph type="sldNum" sz="quarter" idx="12"/>
          </p:nvPr>
        </p:nvSpPr>
        <p:spPr/>
        <p:txBody>
          <a:bodyPr/>
          <a:lstStyle/>
          <a:p>
            <a:r>
              <a:rPr lang="en-US" altLang="ja-JP" dirty="0"/>
              <a:t>16</a:t>
            </a:r>
            <a:endParaRPr lang="ja-JP" altLang="en-US" dirty="0"/>
          </a:p>
        </p:txBody>
      </p:sp>
      <p:pic>
        <p:nvPicPr>
          <p:cNvPr id="5" name="図 4">
            <a:extLst>
              <a:ext uri="{FF2B5EF4-FFF2-40B4-BE49-F238E27FC236}">
                <a16:creationId xmlns:a16="http://schemas.microsoft.com/office/drawing/2014/main" id="{494CA801-07A5-6A4F-A65C-B2AD4483B94A}"/>
              </a:ext>
            </a:extLst>
          </p:cNvPr>
          <p:cNvPicPr>
            <a:picLocks noChangeAspect="1"/>
          </p:cNvPicPr>
          <p:nvPr/>
        </p:nvPicPr>
        <p:blipFill>
          <a:blip r:embed="rId2"/>
          <a:stretch>
            <a:fillRect/>
          </a:stretch>
        </p:blipFill>
        <p:spPr>
          <a:xfrm>
            <a:off x="956382" y="2478428"/>
            <a:ext cx="6994567" cy="3788229"/>
          </a:xfrm>
          <a:prstGeom prst="rect">
            <a:avLst/>
          </a:prstGeom>
        </p:spPr>
      </p:pic>
    </p:spTree>
    <p:extLst>
      <p:ext uri="{BB962C8B-B14F-4D97-AF65-F5344CB8AC3E}">
        <p14:creationId xmlns:p14="http://schemas.microsoft.com/office/powerpoint/2010/main" val="2353854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3B54-A383-C543-9D21-58570283FF8B}"/>
              </a:ext>
            </a:extLst>
          </p:cNvPr>
          <p:cNvSpPr>
            <a:spLocks noGrp="1"/>
          </p:cNvSpPr>
          <p:nvPr>
            <p:ph type="title"/>
          </p:nvPr>
        </p:nvSpPr>
        <p:spPr/>
        <p:txBody>
          <a:bodyPr/>
          <a:lstStyle/>
          <a:p>
            <a:r>
              <a:rPr kumimoji="1" lang="en-US" altLang="ja-JP" dirty="0"/>
              <a:t>2.R-CNN(</a:t>
            </a:r>
            <a:r>
              <a:rPr kumimoji="1" lang="ja-JP" altLang="en-US"/>
              <a:t>性能比較</a:t>
            </a:r>
            <a:r>
              <a:rPr kumimoji="1" lang="en-US" altLang="ja-JP" dirty="0"/>
              <a:t>)</a:t>
            </a:r>
            <a:endParaRPr kumimoji="1" lang="ja-JP" altLang="en-US"/>
          </a:p>
        </p:txBody>
      </p:sp>
      <p:pic>
        <p:nvPicPr>
          <p:cNvPr id="6" name="コンテンツ プレースホルダー 5">
            <a:extLst>
              <a:ext uri="{FF2B5EF4-FFF2-40B4-BE49-F238E27FC236}">
                <a16:creationId xmlns:a16="http://schemas.microsoft.com/office/drawing/2014/main" id="{59D46D26-5FE3-CB43-9E64-DFF32787247D}"/>
              </a:ext>
            </a:extLst>
          </p:cNvPr>
          <p:cNvPicPr>
            <a:picLocks noGrp="1" noChangeAspect="1"/>
          </p:cNvPicPr>
          <p:nvPr>
            <p:ph idx="1"/>
          </p:nvPr>
        </p:nvPicPr>
        <p:blipFill>
          <a:blip r:embed="rId2"/>
          <a:stretch>
            <a:fillRect/>
          </a:stretch>
        </p:blipFill>
        <p:spPr>
          <a:xfrm>
            <a:off x="524709" y="2519898"/>
            <a:ext cx="8094582" cy="2223910"/>
          </a:xfrm>
        </p:spPr>
      </p:pic>
      <p:sp>
        <p:nvSpPr>
          <p:cNvPr id="4" name="スライド番号プレースホルダー 3">
            <a:extLst>
              <a:ext uri="{FF2B5EF4-FFF2-40B4-BE49-F238E27FC236}">
                <a16:creationId xmlns:a16="http://schemas.microsoft.com/office/drawing/2014/main" id="{83C32DFE-04DE-834B-8AF1-16D3FCC1AD5B}"/>
              </a:ext>
            </a:extLst>
          </p:cNvPr>
          <p:cNvSpPr>
            <a:spLocks noGrp="1"/>
          </p:cNvSpPr>
          <p:nvPr>
            <p:ph type="sldNum" sz="quarter" idx="12"/>
          </p:nvPr>
        </p:nvSpPr>
        <p:spPr/>
        <p:txBody>
          <a:bodyPr/>
          <a:lstStyle/>
          <a:p>
            <a:r>
              <a:rPr lang="en-US" altLang="ja-JP" dirty="0"/>
              <a:t>17</a:t>
            </a:r>
            <a:endParaRPr lang="ja-JP" altLang="en-US" dirty="0"/>
          </a:p>
        </p:txBody>
      </p:sp>
      <p:sp>
        <p:nvSpPr>
          <p:cNvPr id="7" name="テキスト ボックス 6">
            <a:extLst>
              <a:ext uri="{FF2B5EF4-FFF2-40B4-BE49-F238E27FC236}">
                <a16:creationId xmlns:a16="http://schemas.microsoft.com/office/drawing/2014/main" id="{39A6D5FD-DD18-754C-ACEB-8F9A9367D6E6}"/>
              </a:ext>
            </a:extLst>
          </p:cNvPr>
          <p:cNvSpPr txBox="1"/>
          <p:nvPr/>
        </p:nvSpPr>
        <p:spPr>
          <a:xfrm>
            <a:off x="628650" y="1858382"/>
            <a:ext cx="8343181" cy="923330"/>
          </a:xfrm>
          <a:prstGeom prst="rect">
            <a:avLst/>
          </a:prstGeom>
          <a:noFill/>
        </p:spPr>
        <p:txBody>
          <a:bodyPr wrap="none" rtlCol="0">
            <a:spAutoFit/>
          </a:bodyPr>
          <a:lstStyle/>
          <a:p>
            <a:r>
              <a:rPr lang="en" altLang="ja-JP" dirty="0">
                <a:latin typeface="+mn-ea"/>
              </a:rPr>
              <a:t>VOC 2010 test</a:t>
            </a:r>
            <a:r>
              <a:rPr lang="ja-JP" altLang="en-US">
                <a:latin typeface="+mn-ea"/>
              </a:rPr>
              <a:t>の画像データセットでの、</a:t>
            </a:r>
            <a:r>
              <a:rPr lang="en-US" altLang="ja-JP" dirty="0">
                <a:latin typeface="+mn-ea"/>
              </a:rPr>
              <a:t>R-CNN</a:t>
            </a:r>
            <a:r>
              <a:rPr lang="ja-JP" altLang="en-US">
                <a:latin typeface="+mn-ea"/>
              </a:rPr>
              <a:t>とその他のアルゴリズムで、</a:t>
            </a:r>
            <a:endParaRPr lang="en-US" altLang="ja-JP" dirty="0">
              <a:latin typeface="+mn-ea"/>
            </a:endParaRPr>
          </a:p>
          <a:p>
            <a:r>
              <a:rPr lang="ja-JP" altLang="en-US">
                <a:latin typeface="+mn-ea"/>
              </a:rPr>
              <a:t>クラスごとの平均適合率</a:t>
            </a:r>
            <a:r>
              <a:rPr lang="en-US" altLang="ja-JP" dirty="0">
                <a:latin typeface="+mn-ea"/>
              </a:rPr>
              <a:t>(AP)</a:t>
            </a:r>
            <a:r>
              <a:rPr lang="ja-JP" altLang="en-US">
                <a:latin typeface="+mn-ea"/>
              </a:rPr>
              <a:t>と</a:t>
            </a:r>
            <a:r>
              <a:rPr lang="en" altLang="ja-JP" dirty="0">
                <a:latin typeface="+mn-ea"/>
              </a:rPr>
              <a:t> </a:t>
            </a:r>
            <a:r>
              <a:rPr lang="ja-JP" altLang="en-US">
                <a:latin typeface="+mn-ea"/>
              </a:rPr>
              <a:t>、その適合率の平均値</a:t>
            </a:r>
            <a:r>
              <a:rPr lang="en-US" altLang="ja-JP" dirty="0">
                <a:latin typeface="+mn-ea"/>
              </a:rPr>
              <a:t>(</a:t>
            </a:r>
            <a:r>
              <a:rPr lang="en-US" altLang="ja-JP" dirty="0" err="1">
                <a:latin typeface="+mn-ea"/>
              </a:rPr>
              <a:t>mAP</a:t>
            </a:r>
            <a:r>
              <a:rPr lang="en-US" altLang="ja-JP" dirty="0">
                <a:latin typeface="+mn-ea"/>
              </a:rPr>
              <a:t>)</a:t>
            </a:r>
            <a:r>
              <a:rPr lang="ja-JP" altLang="en-US">
                <a:latin typeface="+mn-ea"/>
              </a:rPr>
              <a:t>を示す</a:t>
            </a:r>
            <a:endParaRPr lang="en" altLang="ja-JP" dirty="0">
              <a:latin typeface="+mn-ea"/>
            </a:endParaRPr>
          </a:p>
          <a:p>
            <a:endParaRPr kumimoji="1" lang="ja-JP" altLang="en-US"/>
          </a:p>
        </p:txBody>
      </p:sp>
      <p:sp>
        <p:nvSpPr>
          <p:cNvPr id="8" name="テキスト ボックス 7">
            <a:extLst>
              <a:ext uri="{FF2B5EF4-FFF2-40B4-BE49-F238E27FC236}">
                <a16:creationId xmlns:a16="http://schemas.microsoft.com/office/drawing/2014/main" id="{C338930C-E39E-7D48-8B97-B4D532D80611}"/>
              </a:ext>
            </a:extLst>
          </p:cNvPr>
          <p:cNvSpPr txBox="1"/>
          <p:nvPr/>
        </p:nvSpPr>
        <p:spPr>
          <a:xfrm>
            <a:off x="524709" y="5035992"/>
            <a:ext cx="7250703" cy="923330"/>
          </a:xfrm>
          <a:prstGeom prst="rect">
            <a:avLst/>
          </a:prstGeom>
          <a:noFill/>
        </p:spPr>
        <p:txBody>
          <a:bodyPr wrap="none" rtlCol="0">
            <a:spAutoFit/>
          </a:bodyPr>
          <a:lstStyle/>
          <a:p>
            <a:r>
              <a:rPr lang="ja-JP" altLang="en-US"/>
              <a:t>＊適合率・・モデルが真である</a:t>
            </a:r>
            <a:r>
              <a:rPr lang="en-US" altLang="ja-JP" dirty="0"/>
              <a:t>(</a:t>
            </a:r>
            <a:r>
              <a:rPr lang="ja-JP" altLang="en-US"/>
              <a:t>そこに物体がある</a:t>
            </a:r>
            <a:r>
              <a:rPr lang="en-US" altLang="ja-JP" dirty="0"/>
              <a:t>)</a:t>
            </a:r>
            <a:r>
              <a:rPr lang="ja-JP" altLang="en-US"/>
              <a:t>と予想したとき、</a:t>
            </a:r>
            <a:br>
              <a:rPr lang="en-US" altLang="ja-JP" dirty="0"/>
            </a:br>
            <a:r>
              <a:rPr lang="ja-JP" altLang="en-US"/>
              <a:t>　　　　　</a:t>
            </a:r>
            <a:r>
              <a:rPr lang="en-US" altLang="ja-JP" dirty="0"/>
              <a:t>     </a:t>
            </a:r>
            <a:r>
              <a:rPr lang="ja-JP" altLang="en-US"/>
              <a:t>実際にそれが真である確率</a:t>
            </a:r>
            <a:br>
              <a:rPr lang="en-US" altLang="ja-JP" dirty="0"/>
            </a:br>
            <a:r>
              <a:rPr lang="en-US" altLang="ja-JP" dirty="0"/>
              <a:t>                           </a:t>
            </a:r>
            <a:r>
              <a:rPr lang="en" altLang="ja-JP" dirty="0"/>
              <a:t>Precision=TP/TP∪FP</a:t>
            </a:r>
            <a:endParaRPr kumimoji="1" lang="ja-JP" altLang="en-US"/>
          </a:p>
        </p:txBody>
      </p:sp>
    </p:spTree>
    <p:extLst>
      <p:ext uri="{BB962C8B-B14F-4D97-AF65-F5344CB8AC3E}">
        <p14:creationId xmlns:p14="http://schemas.microsoft.com/office/powerpoint/2010/main" val="2473656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0F5BCF-746A-F84A-8269-F25C1BC8C031}"/>
              </a:ext>
            </a:extLst>
          </p:cNvPr>
          <p:cNvSpPr>
            <a:spLocks noGrp="1"/>
          </p:cNvSpPr>
          <p:nvPr>
            <p:ph type="title"/>
          </p:nvPr>
        </p:nvSpPr>
        <p:spPr/>
        <p:txBody>
          <a:bodyPr/>
          <a:lstStyle/>
          <a:p>
            <a:r>
              <a:rPr kumimoji="1" lang="en-US" altLang="ja-JP" dirty="0"/>
              <a:t>3.</a:t>
            </a:r>
            <a:r>
              <a:rPr kumimoji="1" lang="ja-JP" altLang="en-US"/>
              <a:t>課題</a:t>
            </a:r>
          </a:p>
        </p:txBody>
      </p:sp>
      <p:sp>
        <p:nvSpPr>
          <p:cNvPr id="3" name="コンテンツ プレースホルダー 2">
            <a:extLst>
              <a:ext uri="{FF2B5EF4-FFF2-40B4-BE49-F238E27FC236}">
                <a16:creationId xmlns:a16="http://schemas.microsoft.com/office/drawing/2014/main" id="{8E746285-B6C1-2341-BE64-9AB7F9DE2DC9}"/>
              </a:ext>
            </a:extLst>
          </p:cNvPr>
          <p:cNvSpPr>
            <a:spLocks noGrp="1"/>
          </p:cNvSpPr>
          <p:nvPr>
            <p:ph idx="1"/>
          </p:nvPr>
        </p:nvSpPr>
        <p:spPr/>
        <p:txBody>
          <a:bodyPr/>
          <a:lstStyle/>
          <a:p>
            <a:pPr fontAlgn="base"/>
            <a:r>
              <a:rPr kumimoji="1" lang="ja-JP" altLang="en-US"/>
              <a:t>課題点</a:t>
            </a:r>
            <a:br>
              <a:rPr kumimoji="1" lang="en-US" altLang="ja-JP" dirty="0"/>
            </a:br>
            <a:r>
              <a:rPr lang="ja-JP" altLang="en-US"/>
              <a:t>１つの画像に対して約</a:t>
            </a:r>
            <a:r>
              <a:rPr lang="en-US" altLang="ja-JP" dirty="0"/>
              <a:t>2000</a:t>
            </a:r>
            <a:r>
              <a:rPr lang="ja-JP" altLang="en-US"/>
              <a:t>回も</a:t>
            </a:r>
            <a:r>
              <a:rPr lang="en" altLang="ja-JP" dirty="0"/>
              <a:t>CNN</a:t>
            </a:r>
            <a:r>
              <a:rPr lang="ja-JP" altLang="en-US"/>
              <a:t>を通しているため計算量が</a:t>
            </a:r>
            <a:br>
              <a:rPr lang="en-US" altLang="ja-JP" dirty="0"/>
            </a:br>
            <a:r>
              <a:rPr lang="ja-JP" altLang="en-US"/>
              <a:t>膨大になり処理時間もかなりかかる</a:t>
            </a:r>
            <a:r>
              <a:rPr lang="en-US" altLang="ja-JP" dirty="0"/>
              <a:t>(1</a:t>
            </a:r>
            <a:r>
              <a:rPr lang="ja-JP" altLang="en-US"/>
              <a:t>枚あたり約</a:t>
            </a:r>
            <a:r>
              <a:rPr lang="en-US" altLang="ja-JP" dirty="0"/>
              <a:t>47</a:t>
            </a:r>
            <a:r>
              <a:rPr lang="ja-JP" altLang="en-US"/>
              <a:t>秒</a:t>
            </a:r>
            <a:r>
              <a:rPr lang="en-US" altLang="ja-JP" dirty="0"/>
              <a:t>)</a:t>
            </a:r>
            <a:br>
              <a:rPr lang="en-US" altLang="ja-JP" dirty="0"/>
            </a:br>
            <a:endParaRPr lang="ja-JP" altLang="en-US"/>
          </a:p>
          <a:p>
            <a:pPr fontAlgn="base"/>
            <a:r>
              <a:rPr lang="ja-JP" altLang="en-US"/>
              <a:t>まとめ</a:t>
            </a:r>
            <a:br>
              <a:rPr lang="en-US" altLang="ja-JP" dirty="0"/>
            </a:br>
            <a:r>
              <a:rPr lang="ja-JP" altLang="en-US"/>
              <a:t>今回の</a:t>
            </a:r>
            <a:r>
              <a:rPr lang="en" altLang="ja-JP" dirty="0"/>
              <a:t>R-CNN</a:t>
            </a:r>
            <a:r>
              <a:rPr lang="ja-JP" altLang="en-US"/>
              <a:t>はディープラーニングを使った物体認識を、クラス分けに加え、物体の位置を認識するステージに進めたモデル</a:t>
            </a:r>
          </a:p>
          <a:p>
            <a:pPr marL="0" indent="0" fontAlgn="base">
              <a:buNone/>
            </a:pPr>
            <a:r>
              <a:rPr lang="ja-JP" altLang="en-US"/>
              <a:t>　これの改良版を作っていく形でいろいろなモデルができていく</a:t>
            </a:r>
          </a:p>
          <a:p>
            <a:pPr marL="0" indent="0" fontAlgn="base">
              <a:buNone/>
            </a:pPr>
            <a:r>
              <a:rPr lang="ja-JP" altLang="en-US"/>
              <a:t>　</a:t>
            </a:r>
            <a:r>
              <a:rPr lang="en-US" altLang="ja-JP" dirty="0"/>
              <a:t>(ex)</a:t>
            </a:r>
            <a:r>
              <a:rPr lang="en" altLang="ja-JP" dirty="0"/>
              <a:t>Fast R-CNN</a:t>
            </a:r>
            <a:r>
              <a:rPr lang="ja-JP" altLang="en-US"/>
              <a:t>、</a:t>
            </a:r>
            <a:r>
              <a:rPr lang="en" altLang="ja-JP" dirty="0"/>
              <a:t>Faster R-CNN</a:t>
            </a:r>
            <a:r>
              <a:rPr lang="ja-JP" altLang="en-US"/>
              <a:t>、</a:t>
            </a:r>
            <a:r>
              <a:rPr lang="en" altLang="ja-JP" dirty="0"/>
              <a:t>masked R-CNN</a:t>
            </a:r>
            <a:endParaRPr lang="ja-JP" altLang="en-US"/>
          </a:p>
          <a:p>
            <a:pPr marL="0" indent="0" fontAlgn="base">
              <a:buNone/>
            </a:pPr>
            <a:r>
              <a:rPr lang="ja-JP" altLang="en-US"/>
              <a:t>　　　</a:t>
            </a:r>
            <a:r>
              <a:rPr lang="en" altLang="ja-JP" dirty="0"/>
              <a:t>SSD</a:t>
            </a:r>
            <a:r>
              <a:rPr lang="ja-JP" altLang="en-US"/>
              <a:t>や</a:t>
            </a:r>
            <a:r>
              <a:rPr lang="en" altLang="ja-JP" dirty="0"/>
              <a:t>YOLO</a:t>
            </a:r>
            <a:endParaRPr lang="ja-JP" altLang="en-US"/>
          </a:p>
          <a:p>
            <a:pPr fontAlgn="base"/>
            <a:endParaRPr lang="ja-JP" altLang="en-US"/>
          </a:p>
        </p:txBody>
      </p:sp>
      <p:sp>
        <p:nvSpPr>
          <p:cNvPr id="4" name="スライド番号プレースホルダー 3">
            <a:extLst>
              <a:ext uri="{FF2B5EF4-FFF2-40B4-BE49-F238E27FC236}">
                <a16:creationId xmlns:a16="http://schemas.microsoft.com/office/drawing/2014/main" id="{5C72A636-8F19-044F-A5EF-C75359A0501C}"/>
              </a:ext>
            </a:extLst>
          </p:cNvPr>
          <p:cNvSpPr>
            <a:spLocks noGrp="1"/>
          </p:cNvSpPr>
          <p:nvPr>
            <p:ph type="sldNum" sz="quarter" idx="12"/>
          </p:nvPr>
        </p:nvSpPr>
        <p:spPr/>
        <p:txBody>
          <a:bodyPr/>
          <a:lstStyle/>
          <a:p>
            <a:r>
              <a:rPr lang="en-US" altLang="ja-JP" dirty="0"/>
              <a:t>18</a:t>
            </a:r>
            <a:endParaRPr lang="ja-JP" altLang="en-US" dirty="0"/>
          </a:p>
        </p:txBody>
      </p:sp>
    </p:spTree>
    <p:extLst>
      <p:ext uri="{BB962C8B-B14F-4D97-AF65-F5344CB8AC3E}">
        <p14:creationId xmlns:p14="http://schemas.microsoft.com/office/powerpoint/2010/main" val="3092537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eiryo" charset="-128"/>
                <a:ea typeface="Meiryo" charset="-128"/>
                <a:cs typeface="Meiryo" charset="-128"/>
              </a:rPr>
              <a:t>目次</a:t>
            </a:r>
          </a:p>
        </p:txBody>
      </p:sp>
      <p:sp>
        <p:nvSpPr>
          <p:cNvPr id="3" name="コンテンツ プレースホルダー 2"/>
          <p:cNvSpPr>
            <a:spLocks noGrp="1"/>
          </p:cNvSpPr>
          <p:nvPr>
            <p:ph idx="1"/>
          </p:nvPr>
        </p:nvSpPr>
        <p:spPr/>
        <p:txBody>
          <a:bodyPr>
            <a:normAutofit/>
          </a:bodyPr>
          <a:lstStyle/>
          <a:p>
            <a:pPr marL="0" indent="0">
              <a:lnSpc>
                <a:spcPct val="100000"/>
              </a:lnSpc>
              <a:spcBef>
                <a:spcPts val="0"/>
              </a:spcBef>
              <a:buNone/>
              <a:defRPr/>
            </a:pPr>
            <a:r>
              <a:rPr kumimoji="1" lang="en-US" altLang="ja-JP" dirty="0">
                <a:latin typeface="Meiryo" charset="-128"/>
                <a:ea typeface="Meiryo" charset="-128"/>
                <a:cs typeface="Meiryo" charset="-128"/>
              </a:rPr>
              <a:t>1.</a:t>
            </a:r>
            <a:r>
              <a:rPr kumimoji="1" lang="ja-JP" altLang="en-US">
                <a:latin typeface="Meiryo" charset="-128"/>
                <a:ea typeface="Meiryo" charset="-128"/>
                <a:cs typeface="Meiryo" charset="-128"/>
              </a:rPr>
              <a:t>導入</a:t>
            </a:r>
            <a:endParaRPr kumimoji="1" lang="en-US" altLang="ja-JP" dirty="0">
              <a:latin typeface="Meiryo" charset="-128"/>
              <a:ea typeface="Meiryo" charset="-128"/>
              <a:cs typeface="Meiryo" charset="-128"/>
            </a:endParaRPr>
          </a:p>
          <a:p>
            <a:pPr marL="0" indent="0">
              <a:lnSpc>
                <a:spcPct val="100000"/>
              </a:lnSpc>
              <a:spcBef>
                <a:spcPts val="0"/>
              </a:spcBef>
              <a:buNone/>
              <a:defRPr/>
            </a:pPr>
            <a:endParaRPr kumimoji="1" lang="en-US" altLang="ja-JP" dirty="0">
              <a:latin typeface="Meiryo" charset="-128"/>
              <a:ea typeface="Meiryo" charset="-128"/>
              <a:cs typeface="Meiryo" charset="-128"/>
            </a:endParaRPr>
          </a:p>
          <a:p>
            <a:pPr marL="0" indent="0">
              <a:lnSpc>
                <a:spcPct val="100000"/>
              </a:lnSpc>
              <a:spcBef>
                <a:spcPts val="0"/>
              </a:spcBef>
              <a:buNone/>
              <a:defRPr/>
            </a:pPr>
            <a:r>
              <a:rPr lang="en-US" altLang="ja-JP" dirty="0">
                <a:latin typeface="Meiryo" charset="-128"/>
                <a:ea typeface="Meiryo" charset="-128"/>
                <a:cs typeface="Meiryo" charset="-128"/>
              </a:rPr>
              <a:t>2.CNN</a:t>
            </a:r>
          </a:p>
          <a:p>
            <a:pPr marL="0" indent="0">
              <a:lnSpc>
                <a:spcPct val="100000"/>
              </a:lnSpc>
              <a:spcBef>
                <a:spcPts val="0"/>
              </a:spcBef>
              <a:buNone/>
              <a:defRPr/>
            </a:pPr>
            <a:endParaRPr kumimoji="1" lang="en-US" altLang="ja-JP" dirty="0">
              <a:latin typeface="Meiryo" charset="-128"/>
              <a:ea typeface="Meiryo" charset="-128"/>
              <a:cs typeface="Meiryo" charset="-128"/>
            </a:endParaRPr>
          </a:p>
          <a:p>
            <a:pPr marL="0" indent="0">
              <a:lnSpc>
                <a:spcPct val="100000"/>
              </a:lnSpc>
              <a:spcBef>
                <a:spcPts val="0"/>
              </a:spcBef>
              <a:buNone/>
              <a:defRPr/>
            </a:pPr>
            <a:r>
              <a:rPr lang="en-US" altLang="ja-JP" dirty="0">
                <a:latin typeface="Meiryo" charset="-128"/>
                <a:ea typeface="Meiryo" charset="-128"/>
                <a:cs typeface="Meiryo" charset="-128"/>
              </a:rPr>
              <a:t>3.R-CNN</a:t>
            </a:r>
          </a:p>
          <a:p>
            <a:pPr marL="0" indent="0">
              <a:lnSpc>
                <a:spcPct val="100000"/>
              </a:lnSpc>
              <a:spcBef>
                <a:spcPts val="0"/>
              </a:spcBef>
              <a:buNone/>
              <a:defRPr/>
            </a:pPr>
            <a:endParaRPr kumimoji="1" lang="en-US" altLang="ja-JP" dirty="0">
              <a:latin typeface="Meiryo" charset="-128"/>
              <a:ea typeface="Meiryo" charset="-128"/>
              <a:cs typeface="Meiryo" charset="-128"/>
            </a:endParaRPr>
          </a:p>
          <a:p>
            <a:pPr marL="0" indent="0">
              <a:lnSpc>
                <a:spcPct val="100000"/>
              </a:lnSpc>
              <a:spcBef>
                <a:spcPts val="0"/>
              </a:spcBef>
              <a:buNone/>
              <a:defRPr/>
            </a:pPr>
            <a:r>
              <a:rPr lang="en-US" altLang="ja-JP" dirty="0">
                <a:latin typeface="Meiryo" charset="-128"/>
                <a:ea typeface="Meiryo" charset="-128"/>
                <a:cs typeface="Meiryo" charset="-128"/>
              </a:rPr>
              <a:t>4.</a:t>
            </a:r>
            <a:r>
              <a:rPr lang="ja-JP" altLang="en-US">
                <a:latin typeface="Meiryo" charset="-128"/>
                <a:ea typeface="Meiryo" charset="-128"/>
                <a:cs typeface="Meiryo" charset="-128"/>
              </a:rPr>
              <a:t>課題とまとめ</a:t>
            </a:r>
            <a:endParaRPr lang="en-US" altLang="ja-JP" dirty="0">
              <a:latin typeface="Meiryo" charset="-128"/>
              <a:ea typeface="Meiryo" charset="-128"/>
              <a:cs typeface="Meiryo" charset="-128"/>
            </a:endParaRPr>
          </a:p>
          <a:p>
            <a:pPr marL="0" indent="0">
              <a:lnSpc>
                <a:spcPct val="100000"/>
              </a:lnSpc>
              <a:spcBef>
                <a:spcPts val="0"/>
              </a:spcBef>
              <a:buNone/>
              <a:defRPr/>
            </a:pPr>
            <a:endParaRPr kumimoji="1" lang="en-US" altLang="ja-JP" dirty="0">
              <a:latin typeface="Meiryo" charset="-128"/>
              <a:ea typeface="Meiryo" charset="-128"/>
              <a:cs typeface="Meiryo" charset="-128"/>
            </a:endParaRPr>
          </a:p>
          <a:p>
            <a:pPr marL="0" indent="0">
              <a:lnSpc>
                <a:spcPct val="100000"/>
              </a:lnSpc>
              <a:spcBef>
                <a:spcPts val="0"/>
              </a:spcBef>
              <a:buNone/>
              <a:defRPr/>
            </a:pPr>
            <a:r>
              <a:rPr lang="en-US" altLang="ja-JP" dirty="0">
                <a:latin typeface="Meiryo" charset="-128"/>
                <a:ea typeface="Meiryo" charset="-128"/>
                <a:cs typeface="Meiryo" charset="-128"/>
              </a:rPr>
              <a:t>5.</a:t>
            </a:r>
            <a:r>
              <a:rPr lang="ja-JP" altLang="en-US"/>
              <a:t>参考文献</a:t>
            </a:r>
            <a:endParaRPr lang="en-US" altLang="ja-JP" dirty="0">
              <a:latin typeface="Meiryo" charset="-128"/>
              <a:ea typeface="Meiryo" charset="-128"/>
              <a:cs typeface="Meiryo" charset="-128"/>
            </a:endParaRPr>
          </a:p>
          <a:p>
            <a:pPr marL="0" indent="0">
              <a:lnSpc>
                <a:spcPct val="100000"/>
              </a:lnSpc>
              <a:spcBef>
                <a:spcPts val="0"/>
              </a:spcBef>
              <a:buNone/>
              <a:defRPr/>
            </a:pPr>
            <a:endParaRPr kumimoji="1" lang="en-US" altLang="ja-JP" dirty="0">
              <a:latin typeface="Meiryo" charset="-128"/>
              <a:ea typeface="Meiryo" charset="-128"/>
              <a:cs typeface="Meiryo" charset="-128"/>
            </a:endParaRPr>
          </a:p>
          <a:p>
            <a:pPr marL="0" indent="0">
              <a:lnSpc>
                <a:spcPct val="100000"/>
              </a:lnSpc>
              <a:spcBef>
                <a:spcPts val="0"/>
              </a:spcBef>
              <a:buNone/>
              <a:defRPr/>
            </a:pPr>
            <a:endParaRPr lang="en-US" altLang="ja-JP" dirty="0">
              <a:latin typeface="Meiryo" charset="-128"/>
              <a:ea typeface="Meiryo" charset="-128"/>
              <a:cs typeface="Meiryo" charset="-128"/>
            </a:endParaRPr>
          </a:p>
          <a:p>
            <a:pPr marL="0" indent="0">
              <a:lnSpc>
                <a:spcPct val="100000"/>
              </a:lnSpc>
              <a:spcBef>
                <a:spcPts val="0"/>
              </a:spcBef>
              <a:buNone/>
              <a:defRPr/>
            </a:pPr>
            <a:endParaRPr kumimoji="1" lang="en-US" altLang="ja-JP" dirty="0"/>
          </a:p>
        </p:txBody>
      </p:sp>
      <p:sp>
        <p:nvSpPr>
          <p:cNvPr id="5" name="スライド番号プレースホルダー 4"/>
          <p:cNvSpPr>
            <a:spLocks noGrp="1"/>
          </p:cNvSpPr>
          <p:nvPr>
            <p:ph type="sldNum" sz="quarter" idx="12"/>
          </p:nvPr>
        </p:nvSpPr>
        <p:spPr/>
        <p:txBody>
          <a:bodyPr/>
          <a:lstStyle/>
          <a:p>
            <a:r>
              <a:rPr lang="en-US" altLang="ja-JP" dirty="0"/>
              <a:t>1</a:t>
            </a:r>
            <a:endParaRPr lang="ja-JP" altLang="en-US" dirty="0"/>
          </a:p>
        </p:txBody>
      </p:sp>
    </p:spTree>
    <p:extLst>
      <p:ext uri="{BB962C8B-B14F-4D97-AF65-F5344CB8AC3E}">
        <p14:creationId xmlns:p14="http://schemas.microsoft.com/office/powerpoint/2010/main" val="132402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EEBE2F-03FF-B945-8B22-1E6895C3A6DA}"/>
              </a:ext>
            </a:extLst>
          </p:cNvPr>
          <p:cNvSpPr>
            <a:spLocks noGrp="1"/>
          </p:cNvSpPr>
          <p:nvPr>
            <p:ph type="title"/>
          </p:nvPr>
        </p:nvSpPr>
        <p:spPr/>
        <p:txBody>
          <a:bodyPr/>
          <a:lstStyle/>
          <a:p>
            <a:r>
              <a:rPr kumimoji="1" lang="en-US" altLang="ja-JP" dirty="0"/>
              <a:t>4.</a:t>
            </a:r>
            <a:r>
              <a:rPr kumimoji="1" lang="ja-JP" altLang="en-US"/>
              <a:t>参考文献</a:t>
            </a:r>
          </a:p>
        </p:txBody>
      </p:sp>
      <p:sp>
        <p:nvSpPr>
          <p:cNvPr id="3" name="コンテンツ プレースホルダー 2">
            <a:extLst>
              <a:ext uri="{FF2B5EF4-FFF2-40B4-BE49-F238E27FC236}">
                <a16:creationId xmlns:a16="http://schemas.microsoft.com/office/drawing/2014/main" id="{96A9C87E-D963-8349-84C1-237251DDA8F5}"/>
              </a:ext>
            </a:extLst>
          </p:cNvPr>
          <p:cNvSpPr>
            <a:spLocks noGrp="1"/>
          </p:cNvSpPr>
          <p:nvPr>
            <p:ph idx="1"/>
          </p:nvPr>
        </p:nvSpPr>
        <p:spPr/>
        <p:txBody>
          <a:bodyPr/>
          <a:lstStyle/>
          <a:p>
            <a:pPr marL="0" indent="0">
              <a:buNone/>
            </a:pPr>
            <a:r>
              <a:rPr lang="en" altLang="ja-JP" dirty="0"/>
              <a:t>[1] R. </a:t>
            </a:r>
            <a:r>
              <a:rPr lang="en" altLang="ja-JP" dirty="0" err="1"/>
              <a:t>Girshick</a:t>
            </a:r>
            <a:r>
              <a:rPr lang="en" altLang="ja-JP" dirty="0"/>
              <a:t>, J. Donahue, T. Darrell, and J. Malik, “Rich feature </a:t>
            </a:r>
            <a:r>
              <a:rPr lang="en" altLang="ja-JP" dirty="0" err="1"/>
              <a:t>hier</a:t>
            </a:r>
            <a:r>
              <a:rPr lang="en" altLang="ja-JP" dirty="0"/>
              <a:t>- </a:t>
            </a:r>
            <a:r>
              <a:rPr lang="en" altLang="ja-JP" dirty="0" err="1"/>
              <a:t>archies</a:t>
            </a:r>
            <a:r>
              <a:rPr lang="en" altLang="ja-JP" dirty="0"/>
              <a:t> for accurate object detection and semantic segmentation,”  in </a:t>
            </a:r>
            <a:r>
              <a:rPr lang="en" altLang="ja-JP" i="1" dirty="0"/>
              <a:t>CVPR</a:t>
            </a:r>
            <a:r>
              <a:rPr lang="en" altLang="ja-JP" dirty="0"/>
              <a:t>, 2014. </a:t>
            </a:r>
          </a:p>
          <a:p>
            <a:pPr marL="0" indent="0">
              <a:buNone/>
            </a:pPr>
            <a:br>
              <a:rPr lang="en" altLang="ja-JP" dirty="0"/>
            </a:br>
            <a:r>
              <a:rPr lang="en" altLang="ja-JP" dirty="0"/>
              <a:t>[2] </a:t>
            </a:r>
            <a:r>
              <a:rPr lang="en" altLang="ja-JP" dirty="0" err="1"/>
              <a:t>B.Alexe,T.Deselaers,andV.Ferrari.Measuringtheobject</a:t>
            </a:r>
            <a:r>
              <a:rPr lang="en" altLang="ja-JP" dirty="0"/>
              <a:t>-  ness of image windows. </a:t>
            </a:r>
            <a:r>
              <a:rPr lang="en" altLang="ja-JP" i="1" dirty="0"/>
              <a:t>TPAMI</a:t>
            </a:r>
            <a:r>
              <a:rPr lang="en" altLang="ja-JP" dirty="0"/>
              <a:t>, 2012. </a:t>
            </a:r>
          </a:p>
          <a:p>
            <a:pPr marL="0" indent="0">
              <a:buNone/>
            </a:pPr>
            <a:br>
              <a:rPr lang="en" altLang="ja-JP" dirty="0"/>
            </a:br>
            <a:r>
              <a:rPr lang="en" altLang="ja-JP" dirty="0"/>
              <a:t>[3]</a:t>
            </a:r>
            <a:r>
              <a:rPr lang="en" altLang="ja-JP" b="1" dirty="0"/>
              <a:t> </a:t>
            </a:r>
            <a:r>
              <a:rPr lang="ja-JP" altLang="en-US"/>
              <a:t>マイナビニュース「</a:t>
            </a:r>
            <a:r>
              <a:rPr lang="en" altLang="ja-JP" dirty="0" err="1"/>
              <a:t>AlexNet</a:t>
            </a:r>
            <a:r>
              <a:rPr lang="ja-JP" altLang="en-US"/>
              <a:t>の構造を読み解く」</a:t>
            </a:r>
            <a:br>
              <a:rPr lang="en" altLang="ja-JP" dirty="0"/>
            </a:br>
            <a:r>
              <a:rPr lang="en" altLang="ja-JP" dirty="0"/>
              <a:t>(https://</a:t>
            </a:r>
            <a:r>
              <a:rPr lang="en" altLang="ja-JP" dirty="0" err="1"/>
              <a:t>news.mynavi.jp</a:t>
            </a:r>
            <a:r>
              <a:rPr lang="en" altLang="ja-JP" dirty="0"/>
              <a:t>/article/architecture-371)</a:t>
            </a:r>
            <a:endParaRPr kumimoji="1" lang="ja-JP" altLang="en-US"/>
          </a:p>
        </p:txBody>
      </p:sp>
      <p:sp>
        <p:nvSpPr>
          <p:cNvPr id="4" name="スライド番号プレースホルダー 3">
            <a:extLst>
              <a:ext uri="{FF2B5EF4-FFF2-40B4-BE49-F238E27FC236}">
                <a16:creationId xmlns:a16="http://schemas.microsoft.com/office/drawing/2014/main" id="{DE270031-DB73-A647-862E-BF0D339356FE}"/>
              </a:ext>
            </a:extLst>
          </p:cNvPr>
          <p:cNvSpPr>
            <a:spLocks noGrp="1"/>
          </p:cNvSpPr>
          <p:nvPr>
            <p:ph type="sldNum" sz="quarter" idx="12"/>
          </p:nvPr>
        </p:nvSpPr>
        <p:spPr/>
        <p:txBody>
          <a:bodyPr/>
          <a:lstStyle/>
          <a:p>
            <a:r>
              <a:rPr lang="en-US" altLang="ja-JP" dirty="0"/>
              <a:t>19</a:t>
            </a:r>
            <a:endParaRPr lang="ja-JP" altLang="en-US" dirty="0"/>
          </a:p>
        </p:txBody>
      </p:sp>
    </p:spTree>
    <p:extLst>
      <p:ext uri="{BB962C8B-B14F-4D97-AF65-F5344CB8AC3E}">
        <p14:creationId xmlns:p14="http://schemas.microsoft.com/office/powerpoint/2010/main" val="415829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Meiryo" charset="-128"/>
                <a:ea typeface="Meiryo" charset="-128"/>
                <a:cs typeface="Meiryo" charset="-128"/>
              </a:rPr>
              <a:t>1.</a:t>
            </a:r>
            <a:r>
              <a:rPr lang="ja-JP" altLang="en-US">
                <a:latin typeface="Meiryo" charset="-128"/>
                <a:ea typeface="Meiryo" charset="-128"/>
                <a:cs typeface="Meiryo" charset="-128"/>
              </a:rPr>
              <a:t>導入</a:t>
            </a:r>
            <a:endParaRPr kumimoji="1" lang="ja-JP" altLang="en-US" dirty="0">
              <a:latin typeface="Meiryo" charset="-128"/>
              <a:ea typeface="Meiryo" charset="-128"/>
              <a:cs typeface="Meiryo" charset="-128"/>
            </a:endParaRPr>
          </a:p>
        </p:txBody>
      </p:sp>
      <p:sp>
        <p:nvSpPr>
          <p:cNvPr id="5" name="コンテンツ プレースホルダー 4"/>
          <p:cNvSpPr>
            <a:spLocks noGrp="1"/>
          </p:cNvSpPr>
          <p:nvPr>
            <p:ph idx="1"/>
          </p:nvPr>
        </p:nvSpPr>
        <p:spPr/>
        <p:txBody>
          <a:bodyPr>
            <a:normAutofit lnSpcReduction="10000"/>
          </a:bodyPr>
          <a:lstStyle/>
          <a:p>
            <a:r>
              <a:rPr lang="ja-JP" altLang="en-US"/>
              <a:t>物体検出のタスクに対しても、</a:t>
            </a:r>
            <a:br>
              <a:rPr lang="en-US" altLang="ja-JP" dirty="0"/>
            </a:br>
            <a:r>
              <a:rPr lang="ja-JP" altLang="en-US"/>
              <a:t>畳み込みニューラルネットワーク</a:t>
            </a:r>
            <a:br>
              <a:rPr lang="en-US" altLang="ja-JP" dirty="0"/>
            </a:br>
            <a:r>
              <a:rPr lang="en" altLang="ja-JP" dirty="0"/>
              <a:t>CNN</a:t>
            </a:r>
            <a:r>
              <a:rPr lang="en-US" altLang="ja-JP" dirty="0"/>
              <a:t>(</a:t>
            </a:r>
            <a:r>
              <a:rPr lang="en" altLang="ja-JP" dirty="0"/>
              <a:t>Convolutional Neural Network</a:t>
            </a:r>
            <a:r>
              <a:rPr lang="ja-JP" altLang="en"/>
              <a:t>）</a:t>
            </a:r>
            <a:r>
              <a:rPr lang="ja-JP" altLang="en-US"/>
              <a:t>のアルゴリズムを上手く応用できないか？</a:t>
            </a:r>
            <a:br>
              <a:rPr lang="en-US" altLang="ja-JP" dirty="0"/>
            </a:br>
            <a:br>
              <a:rPr lang="en-US" altLang="ja-JP" dirty="0"/>
            </a:br>
            <a:r>
              <a:rPr lang="en-US" altLang="ja-JP" dirty="0"/>
              <a:t>              </a:t>
            </a:r>
            <a:r>
              <a:rPr lang="en" altLang="ja-JP" dirty="0"/>
              <a:t>CNN</a:t>
            </a:r>
            <a:r>
              <a:rPr lang="ja-JP" altLang="en-US"/>
              <a:t>は非常に遅く、</a:t>
            </a:r>
            <a:r>
              <a:rPr lang="ja-JP" altLang="en-US" b="1"/>
              <a:t>計算上非常に高価</a:t>
            </a:r>
            <a:br>
              <a:rPr lang="en-US" altLang="ja-JP" b="1" dirty="0"/>
            </a:br>
            <a:br>
              <a:rPr lang="en-US" altLang="ja-JP" b="1" dirty="0"/>
            </a:br>
            <a:br>
              <a:rPr lang="en-US" altLang="ja-JP" b="1" dirty="0"/>
            </a:br>
            <a:r>
              <a:rPr lang="en" altLang="ja-JP" b="1" dirty="0"/>
              <a:t>Selective Search</a:t>
            </a:r>
            <a:r>
              <a:rPr lang="ja-JP" altLang="en-US"/>
              <a:t>と呼ばれる物体候補</a:t>
            </a:r>
            <a:r>
              <a:rPr lang="en-US" altLang="ja-JP" dirty="0"/>
              <a:t>(</a:t>
            </a:r>
            <a:r>
              <a:rPr lang="en" altLang="ja-JP" dirty="0"/>
              <a:t>object proposal)</a:t>
            </a:r>
            <a:br>
              <a:rPr lang="en" altLang="ja-JP" dirty="0"/>
            </a:br>
            <a:r>
              <a:rPr lang="ja-JP" altLang="en-US"/>
              <a:t>アルゴリズムを使用することでこの問題を解決</a:t>
            </a:r>
            <a:br>
              <a:rPr lang="en-US" altLang="ja-JP" dirty="0"/>
            </a:br>
            <a:br>
              <a:rPr lang="en-US" altLang="ja-JP" dirty="0"/>
            </a:br>
            <a:r>
              <a:rPr lang="en-US" altLang="ja-JP" dirty="0"/>
              <a:t>Region</a:t>
            </a:r>
            <a:r>
              <a:rPr lang="ja-JP" altLang="en-US"/>
              <a:t>ごとの</a:t>
            </a:r>
            <a:r>
              <a:rPr lang="en-US" altLang="ja-JP" dirty="0"/>
              <a:t>feature</a:t>
            </a:r>
            <a:r>
              <a:rPr lang="ja-JP" altLang="en-US"/>
              <a:t>の抽出が可能</a:t>
            </a:r>
            <a:br>
              <a:rPr lang="en-US" altLang="ja-JP" dirty="0"/>
            </a:br>
            <a:br>
              <a:rPr lang="en-US" altLang="ja-JP" dirty="0"/>
            </a:br>
            <a:br>
              <a:rPr lang="en-US" altLang="ja-JP" dirty="0"/>
            </a:br>
            <a:br>
              <a:rPr kumimoji="1" lang="en-US" altLang="ja-JP" dirty="0">
                <a:latin typeface="Meiryo" charset="-128"/>
                <a:ea typeface="Meiryo" charset="-128"/>
                <a:cs typeface="Meiryo" charset="-128"/>
              </a:rPr>
            </a:br>
            <a:br>
              <a:rPr lang="en-US" altLang="ja-JP" dirty="0">
                <a:latin typeface="Meiryo" charset="-128"/>
                <a:ea typeface="Meiryo" charset="-128"/>
                <a:cs typeface="Meiryo" charset="-128"/>
              </a:rPr>
            </a:br>
            <a:r>
              <a:rPr lang="ja-JP" altLang="en-US" dirty="0">
                <a:latin typeface="Meiryo" charset="-128"/>
                <a:ea typeface="Meiryo" charset="-128"/>
                <a:cs typeface="Meiryo" charset="-128"/>
              </a:rPr>
              <a:t>　</a:t>
            </a:r>
            <a:r>
              <a:rPr lang="ja-JP" altLang="en-US">
                <a:latin typeface="Meiryo" charset="-128"/>
                <a:ea typeface="Meiryo" charset="-128"/>
                <a:cs typeface="Meiryo" charset="-128"/>
              </a:rPr>
              <a:t>　</a:t>
            </a:r>
            <a:endParaRPr kumimoji="1" lang="en-US" altLang="ja-JP" dirty="0"/>
          </a:p>
          <a:p>
            <a:endParaRPr kumimoji="1" lang="en-US" altLang="ja-JP" dirty="0"/>
          </a:p>
        </p:txBody>
      </p:sp>
      <p:sp>
        <p:nvSpPr>
          <p:cNvPr id="3" name="右矢印 2"/>
          <p:cNvSpPr/>
          <p:nvPr/>
        </p:nvSpPr>
        <p:spPr>
          <a:xfrm>
            <a:off x="949284" y="3016483"/>
            <a:ext cx="978408" cy="287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r>
              <a:rPr lang="en-US" altLang="ja-JP" dirty="0"/>
              <a:t>2</a:t>
            </a:r>
            <a:endParaRPr lang="ja-JP" altLang="en-US" dirty="0"/>
          </a:p>
        </p:txBody>
      </p:sp>
    </p:spTree>
    <p:extLst>
      <p:ext uri="{BB962C8B-B14F-4D97-AF65-F5344CB8AC3E}">
        <p14:creationId xmlns:p14="http://schemas.microsoft.com/office/powerpoint/2010/main" val="94631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kumimoji="1" lang="en-US" altLang="ja-JP" dirty="0">
                <a:latin typeface="Meiryo" charset="-128"/>
                <a:ea typeface="Meiryo" charset="-128"/>
                <a:cs typeface="Meiryo" charset="-128"/>
              </a:rPr>
              <a:t>.</a:t>
            </a:r>
            <a:r>
              <a:rPr kumimoji="1" lang="ja-JP" altLang="en-US">
                <a:latin typeface="Meiryo" charset="-128"/>
                <a:ea typeface="Meiryo" charset="-128"/>
                <a:cs typeface="Meiryo" charset="-128"/>
              </a:rPr>
              <a:t> </a:t>
            </a:r>
            <a:r>
              <a:rPr kumimoji="1" lang="en-US" altLang="ja-JP" dirty="0">
                <a:latin typeface="Meiryo" charset="-128"/>
                <a:ea typeface="Meiryo" charset="-128"/>
                <a:cs typeface="Meiryo" charset="-128"/>
              </a:rPr>
              <a:t>CNN</a:t>
            </a:r>
            <a:endParaRPr kumimoji="1" lang="ja-JP" altLang="en-US" dirty="0">
              <a:latin typeface="Meiryo" charset="-128"/>
              <a:ea typeface="Meiryo" charset="-128"/>
              <a:cs typeface="Meiryo" charset="-128"/>
            </a:endParaRPr>
          </a:p>
        </p:txBody>
      </p:sp>
      <p:sp>
        <p:nvSpPr>
          <p:cNvPr id="3" name="コンテンツ プレースホルダー 2"/>
          <p:cNvSpPr>
            <a:spLocks noGrp="1"/>
          </p:cNvSpPr>
          <p:nvPr>
            <p:ph idx="1"/>
          </p:nvPr>
        </p:nvSpPr>
        <p:spPr/>
        <p:txBody>
          <a:bodyPr>
            <a:normAutofit/>
          </a:bodyPr>
          <a:lstStyle/>
          <a:p>
            <a:r>
              <a:rPr lang="ja-JP" altLang="en-US"/>
              <a:t>畳み込みニューラルネットワーク</a:t>
            </a:r>
            <a:br>
              <a:rPr lang="en-US" altLang="ja-JP" dirty="0"/>
            </a:br>
            <a:r>
              <a:rPr lang="en" altLang="ja-JP" dirty="0"/>
              <a:t>CNN(Convolutional Neural Network)</a:t>
            </a:r>
            <a:br>
              <a:rPr lang="en" altLang="ja-JP" dirty="0"/>
            </a:br>
            <a:br>
              <a:rPr lang="en" altLang="ja-JP" dirty="0"/>
            </a:br>
            <a:r>
              <a:rPr lang="ja-JP" altLang="en-US"/>
              <a:t>従来の古典的な</a:t>
            </a:r>
            <a:r>
              <a:rPr lang="en" altLang="ja-JP" dirty="0"/>
              <a:t>Neural Network</a:t>
            </a:r>
            <a:r>
              <a:rPr lang="ja-JP" altLang="en-US"/>
              <a:t>に、人間の脳が</a:t>
            </a:r>
            <a:r>
              <a:rPr lang="ja-JP" altLang="en-US" b="1"/>
              <a:t>視覚情報</a:t>
            </a:r>
            <a:r>
              <a:rPr lang="ja-JP" altLang="en-US"/>
              <a:t>を処理する際の動きを簡易的に再現するため、</a:t>
            </a:r>
            <a:br>
              <a:rPr lang="en-US" altLang="ja-JP" dirty="0"/>
            </a:br>
            <a:r>
              <a:rPr lang="en-US" altLang="ja-JP" dirty="0"/>
              <a:t>①</a:t>
            </a:r>
            <a:r>
              <a:rPr lang="ja-JP" altLang="en-US" b="1"/>
              <a:t>畳み込み層</a:t>
            </a:r>
            <a:r>
              <a:rPr lang="en-US" altLang="ja-JP" b="1" dirty="0"/>
              <a:t>(</a:t>
            </a:r>
            <a:r>
              <a:rPr lang="en" altLang="ja-JP" b="1" dirty="0"/>
              <a:t>Convolution Layer)</a:t>
            </a:r>
            <a:br>
              <a:rPr lang="en-US" altLang="ja-JP" b="1" dirty="0"/>
            </a:br>
            <a:r>
              <a:rPr lang="en-US" altLang="ja-JP" b="1" dirty="0"/>
              <a:t>②</a:t>
            </a:r>
            <a:r>
              <a:rPr lang="ja-JP" altLang="en-US" b="1"/>
              <a:t>プーリング層</a:t>
            </a:r>
            <a:r>
              <a:rPr lang="en-US" altLang="ja-JP" b="1" dirty="0"/>
              <a:t>(</a:t>
            </a:r>
            <a:r>
              <a:rPr lang="en" altLang="ja-JP" b="1" dirty="0"/>
              <a:t>Pooling Layer)</a:t>
            </a:r>
            <a:r>
              <a:rPr lang="ja-JP" altLang="en-US"/>
              <a:t>を追加したもの</a:t>
            </a:r>
            <a:br>
              <a:rPr lang="en" altLang="ja-JP" b="1" dirty="0"/>
            </a:br>
            <a:br>
              <a:rPr lang="en-US" altLang="ja-JP" dirty="0"/>
            </a:br>
            <a:br>
              <a:rPr lang="en-US" altLang="ja-JP" dirty="0"/>
            </a:br>
            <a:endParaRPr kumimoji="1" lang="ja-JP" altLang="en-US" dirty="0">
              <a:latin typeface="Meiryo" charset="-128"/>
              <a:ea typeface="Meiryo" charset="-128"/>
              <a:cs typeface="Meiryo" charset="-128"/>
            </a:endParaRPr>
          </a:p>
        </p:txBody>
      </p:sp>
      <p:sp>
        <p:nvSpPr>
          <p:cNvPr id="5" name="スライド番号プレースホルダー 4"/>
          <p:cNvSpPr>
            <a:spLocks noGrp="1"/>
          </p:cNvSpPr>
          <p:nvPr>
            <p:ph type="sldNum" sz="quarter" idx="12"/>
          </p:nvPr>
        </p:nvSpPr>
        <p:spPr/>
        <p:txBody>
          <a:bodyPr/>
          <a:lstStyle/>
          <a:p>
            <a:r>
              <a:rPr lang="en-US" altLang="ja-JP" dirty="0"/>
              <a:t>3</a:t>
            </a:r>
            <a:endParaRPr lang="ja-JP" altLang="en-US" dirty="0"/>
          </a:p>
        </p:txBody>
      </p:sp>
    </p:spTree>
    <p:extLst>
      <p:ext uri="{BB962C8B-B14F-4D97-AF65-F5344CB8AC3E}">
        <p14:creationId xmlns:p14="http://schemas.microsoft.com/office/powerpoint/2010/main" val="185974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kumimoji="1" lang="en-US" altLang="ja-JP" dirty="0"/>
              <a:t>.CNN</a:t>
            </a:r>
            <a:endParaRPr kumimoji="1" lang="ja-JP" altLang="en-US" dirty="0"/>
          </a:p>
        </p:txBody>
      </p:sp>
      <p:sp>
        <p:nvSpPr>
          <p:cNvPr id="6" name="スライド番号プレースホルダー 5"/>
          <p:cNvSpPr>
            <a:spLocks noGrp="1"/>
          </p:cNvSpPr>
          <p:nvPr>
            <p:ph type="sldNum" sz="quarter" idx="12"/>
          </p:nvPr>
        </p:nvSpPr>
        <p:spPr/>
        <p:txBody>
          <a:bodyPr/>
          <a:lstStyle/>
          <a:p>
            <a:r>
              <a:rPr lang="en-US" altLang="ja-JP" dirty="0"/>
              <a:t>4</a:t>
            </a:r>
            <a:endParaRPr lang="ja-JP" altLang="en-US" dirty="0"/>
          </a:p>
        </p:txBody>
      </p:sp>
      <p:sp>
        <p:nvSpPr>
          <p:cNvPr id="8" name="コンテンツ プレースホルダー 7">
            <a:extLst>
              <a:ext uri="{FF2B5EF4-FFF2-40B4-BE49-F238E27FC236}">
                <a16:creationId xmlns:a16="http://schemas.microsoft.com/office/drawing/2014/main" id="{2F54A18E-0875-774E-8A37-C9B3EA751DDC}"/>
              </a:ext>
            </a:extLst>
          </p:cNvPr>
          <p:cNvSpPr>
            <a:spLocks noGrp="1"/>
          </p:cNvSpPr>
          <p:nvPr>
            <p:ph idx="1"/>
          </p:nvPr>
        </p:nvSpPr>
        <p:spPr/>
        <p:txBody>
          <a:bodyPr/>
          <a:lstStyle/>
          <a:p>
            <a:r>
              <a:rPr lang="ja-JP" altLang="en-US"/>
              <a:t>入力層</a:t>
            </a:r>
            <a:r>
              <a:rPr lang="en-US" altLang="ja-JP" dirty="0"/>
              <a:t>--</a:t>
            </a:r>
            <a:r>
              <a:rPr lang="ja-JP" altLang="en-US"/>
              <a:t>数層の畳み込み層とプーリング層</a:t>
            </a:r>
            <a:r>
              <a:rPr lang="en-US" altLang="ja-JP" dirty="0"/>
              <a:t>--</a:t>
            </a:r>
            <a:r>
              <a:rPr lang="ja-JP" altLang="en-US"/>
              <a:t>全結合層</a:t>
            </a:r>
            <a:r>
              <a:rPr lang="en-US" altLang="ja-JP" dirty="0"/>
              <a:t>--</a:t>
            </a:r>
            <a:r>
              <a:rPr lang="ja-JP" altLang="en-US"/>
              <a:t>出力層</a:t>
            </a:r>
            <a:br>
              <a:rPr lang="en-US" altLang="ja-JP" dirty="0"/>
            </a:br>
            <a:r>
              <a:rPr lang="ja-JP" altLang="en-US"/>
              <a:t>から構成される</a:t>
            </a:r>
            <a:endParaRPr lang="en-US" altLang="ja-JP" dirty="0"/>
          </a:p>
          <a:p>
            <a:endParaRPr kumimoji="1" lang="en-US" altLang="ja-JP" dirty="0"/>
          </a:p>
          <a:p>
            <a:endParaRPr kumimoji="1" lang="ja-JP" altLang="en-US"/>
          </a:p>
        </p:txBody>
      </p:sp>
      <p:pic>
        <p:nvPicPr>
          <p:cNvPr id="9" name="コンテンツ プレースホルダー 3">
            <a:extLst>
              <a:ext uri="{FF2B5EF4-FFF2-40B4-BE49-F238E27FC236}">
                <a16:creationId xmlns:a16="http://schemas.microsoft.com/office/drawing/2014/main" id="{AFF28F64-6006-2B43-97DF-D11D262CB86B}"/>
              </a:ext>
            </a:extLst>
          </p:cNvPr>
          <p:cNvPicPr>
            <a:picLocks noChangeAspect="1"/>
          </p:cNvPicPr>
          <p:nvPr/>
        </p:nvPicPr>
        <p:blipFill>
          <a:blip r:embed="rId2"/>
          <a:stretch>
            <a:fillRect/>
          </a:stretch>
        </p:blipFill>
        <p:spPr>
          <a:xfrm>
            <a:off x="1383725" y="2707575"/>
            <a:ext cx="5545275" cy="3267508"/>
          </a:xfrm>
          <a:prstGeom prst="rect">
            <a:avLst/>
          </a:prstGeom>
        </p:spPr>
      </p:pic>
    </p:spTree>
    <p:extLst>
      <p:ext uri="{BB962C8B-B14F-4D97-AF65-F5344CB8AC3E}">
        <p14:creationId xmlns:p14="http://schemas.microsoft.com/office/powerpoint/2010/main" val="1859308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kumimoji="1" lang="en-US" altLang="ja-JP" dirty="0"/>
              <a:t>.</a:t>
            </a:r>
            <a:r>
              <a:rPr kumimoji="1" lang="ja-JP" altLang="en-US"/>
              <a:t> </a:t>
            </a:r>
            <a:r>
              <a:rPr kumimoji="1" lang="en-US" altLang="ja-JP" dirty="0"/>
              <a:t>CNN</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a:t>①畳み込み層</a:t>
            </a:r>
            <a:r>
              <a:rPr lang="en-US" altLang="ja-JP" dirty="0"/>
              <a:t>(Convolutional layer)</a:t>
            </a:r>
            <a:br>
              <a:rPr lang="en-US" altLang="ja-JP" dirty="0"/>
            </a:br>
            <a:br>
              <a:rPr lang="en-US" altLang="ja-JP" dirty="0"/>
            </a:br>
            <a:r>
              <a:rPr lang="ja-JP" altLang="en-US" b="1"/>
              <a:t>カーネル</a:t>
            </a:r>
            <a:r>
              <a:rPr lang="en-US" altLang="ja-JP" dirty="0"/>
              <a:t>(</a:t>
            </a:r>
            <a:r>
              <a:rPr lang="ja-JP" altLang="en-US"/>
              <a:t>フィルター</a:t>
            </a:r>
            <a:r>
              <a:rPr lang="en-US" altLang="ja-JP" dirty="0"/>
              <a:t>)</a:t>
            </a:r>
            <a:r>
              <a:rPr lang="ja-JP" altLang="en-US"/>
              <a:t>と呼ばれる格子状の数値データと、カーネルと同サイズの部分画像（</a:t>
            </a:r>
            <a:r>
              <a:rPr lang="ja-JP" altLang="en-US" b="1"/>
              <a:t>ウィンドウ</a:t>
            </a:r>
            <a:r>
              <a:rPr lang="en-US" altLang="ja-JP" dirty="0"/>
              <a:t>)</a:t>
            </a:r>
            <a:r>
              <a:rPr lang="ja-JP" altLang="en-US"/>
              <a:t>の数値データについて、要素ごとの積の和を計算することで、</a:t>
            </a:r>
            <a:r>
              <a:rPr lang="en-US" altLang="ja-JP" dirty="0"/>
              <a:t>1</a:t>
            </a:r>
            <a:r>
              <a:rPr lang="ja-JP" altLang="en-US"/>
              <a:t>つの数値に変換する処理</a:t>
            </a:r>
            <a:br>
              <a:rPr lang="en-US" altLang="ja-JP" dirty="0"/>
            </a:br>
            <a:r>
              <a:rPr lang="ja-JP" altLang="en-US"/>
              <a:t>ウィンドウを少しずつずらして処理を行うことで、</a:t>
            </a:r>
            <a:r>
              <a:rPr lang="ja-JP" altLang="en-US" b="1"/>
              <a:t>特徴マップ</a:t>
            </a:r>
            <a:r>
              <a:rPr lang="ja-JP" altLang="en-US"/>
              <a:t>を生成</a:t>
            </a:r>
            <a:br>
              <a:rPr lang="en-US" altLang="ja-JP" dirty="0"/>
            </a:br>
            <a:br>
              <a:rPr lang="en-US" altLang="ja-JP" dirty="0"/>
            </a:br>
            <a:r>
              <a:rPr lang="ja-JP" altLang="en-US"/>
              <a:t>入力画像の局所的な特徴を抽出</a:t>
            </a:r>
            <a:br>
              <a:rPr lang="en-US" altLang="ja-JP" dirty="0"/>
            </a:br>
            <a:br>
              <a:rPr lang="en-US" altLang="ja-JP" dirty="0"/>
            </a:br>
            <a:endParaRPr lang="en-US" altLang="ja-JP" b="1" dirty="0"/>
          </a:p>
        </p:txBody>
      </p:sp>
      <p:sp>
        <p:nvSpPr>
          <p:cNvPr id="6" name="スライド番号プレースホルダー 5"/>
          <p:cNvSpPr>
            <a:spLocks noGrp="1"/>
          </p:cNvSpPr>
          <p:nvPr>
            <p:ph type="sldNum" sz="quarter" idx="12"/>
          </p:nvPr>
        </p:nvSpPr>
        <p:spPr/>
        <p:txBody>
          <a:bodyPr/>
          <a:lstStyle/>
          <a:p>
            <a:r>
              <a:rPr lang="en-US" altLang="ja-JP" dirty="0"/>
              <a:t>5</a:t>
            </a:r>
            <a:endParaRPr lang="ja-JP" altLang="en-US" dirty="0"/>
          </a:p>
        </p:txBody>
      </p:sp>
      <p:pic>
        <p:nvPicPr>
          <p:cNvPr id="5" name="図 4">
            <a:extLst>
              <a:ext uri="{FF2B5EF4-FFF2-40B4-BE49-F238E27FC236}">
                <a16:creationId xmlns:a16="http://schemas.microsoft.com/office/drawing/2014/main" id="{E50E5291-E670-CB49-B4CB-82926A609521}"/>
              </a:ext>
            </a:extLst>
          </p:cNvPr>
          <p:cNvPicPr>
            <a:picLocks noChangeAspect="1"/>
          </p:cNvPicPr>
          <p:nvPr/>
        </p:nvPicPr>
        <p:blipFill>
          <a:blip r:embed="rId2"/>
          <a:stretch>
            <a:fillRect/>
          </a:stretch>
        </p:blipFill>
        <p:spPr>
          <a:xfrm>
            <a:off x="1657350" y="4323557"/>
            <a:ext cx="5829300" cy="1943100"/>
          </a:xfrm>
          <a:prstGeom prst="rect">
            <a:avLst/>
          </a:prstGeom>
        </p:spPr>
      </p:pic>
    </p:spTree>
    <p:extLst>
      <p:ext uri="{BB962C8B-B14F-4D97-AF65-F5344CB8AC3E}">
        <p14:creationId xmlns:p14="http://schemas.microsoft.com/office/powerpoint/2010/main" val="590982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2.CNN</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a:t>②</a:t>
            </a:r>
            <a:r>
              <a:rPr lang="ja-JP" altLang="en-US"/>
              <a:t>プーリング層</a:t>
            </a:r>
            <a:r>
              <a:rPr lang="en-US" altLang="ja-JP" dirty="0"/>
              <a:t>(Pooling layer)</a:t>
            </a:r>
            <a:br>
              <a:rPr lang="en-US" altLang="ja-JP" dirty="0"/>
            </a:br>
            <a:br>
              <a:rPr lang="en-US" altLang="ja-JP" dirty="0"/>
            </a:br>
            <a:r>
              <a:rPr lang="ja-JP" altLang="en-US"/>
              <a:t>物体の位置が変動しても同一の物体であるとみなしたい</a:t>
            </a:r>
            <a:br>
              <a:rPr lang="en-US" altLang="ja-JP" dirty="0"/>
            </a:br>
            <a:r>
              <a:rPr lang="ja-JP" altLang="en-US"/>
              <a:t>抽出された特徴が、平行移動などでも影響を受けないように</a:t>
            </a:r>
            <a:br>
              <a:rPr lang="en-US" altLang="ja-JP" dirty="0"/>
            </a:br>
            <a:r>
              <a:rPr lang="ja-JP" altLang="en-US"/>
              <a:t>ロバスト性を与える</a:t>
            </a:r>
            <a:br>
              <a:rPr lang="en-US" altLang="ja-JP" dirty="0"/>
            </a:br>
            <a:r>
              <a:rPr lang="ja-JP" altLang="en-US"/>
              <a:t>特徴を残しつつ、情報量・次元を削減する</a:t>
            </a:r>
            <a:br>
              <a:rPr lang="en-US" altLang="ja-JP" dirty="0"/>
            </a:br>
            <a:br>
              <a:rPr lang="en-US" altLang="ja-JP" dirty="0"/>
            </a:br>
            <a:r>
              <a:rPr lang="ja-JP" altLang="en-US"/>
              <a:t>画像内を小さなウィンドウに区切り、区切ったそれぞれのウィンドウから最大値を取る</a:t>
            </a:r>
            <a:r>
              <a:rPr lang="en-US" altLang="ja-JP" dirty="0"/>
              <a:t>(Max Pooling)</a:t>
            </a:r>
            <a:br>
              <a:rPr lang="en-US" altLang="ja-JP" dirty="0"/>
            </a:br>
            <a:endParaRPr lang="en-US" altLang="ja-JP" dirty="0"/>
          </a:p>
          <a:p>
            <a:endParaRPr lang="en-US" altLang="ja-JP" dirty="0"/>
          </a:p>
        </p:txBody>
      </p:sp>
      <p:sp>
        <p:nvSpPr>
          <p:cNvPr id="5" name="スライド番号プレースホルダー 4"/>
          <p:cNvSpPr>
            <a:spLocks noGrp="1"/>
          </p:cNvSpPr>
          <p:nvPr>
            <p:ph type="sldNum" sz="quarter" idx="12"/>
          </p:nvPr>
        </p:nvSpPr>
        <p:spPr/>
        <p:txBody>
          <a:bodyPr/>
          <a:lstStyle/>
          <a:p>
            <a:r>
              <a:rPr lang="en-US" altLang="ja-JP" dirty="0"/>
              <a:t>6</a:t>
            </a:r>
            <a:endParaRPr lang="ja-JP" altLang="en-US" dirty="0"/>
          </a:p>
        </p:txBody>
      </p:sp>
      <p:pic>
        <p:nvPicPr>
          <p:cNvPr id="4" name="図 3">
            <a:extLst>
              <a:ext uri="{FF2B5EF4-FFF2-40B4-BE49-F238E27FC236}">
                <a16:creationId xmlns:a16="http://schemas.microsoft.com/office/drawing/2014/main" id="{B3351654-CB3E-2D46-8210-4AC46091A4EA}"/>
              </a:ext>
            </a:extLst>
          </p:cNvPr>
          <p:cNvPicPr>
            <a:picLocks noChangeAspect="1"/>
          </p:cNvPicPr>
          <p:nvPr/>
        </p:nvPicPr>
        <p:blipFill>
          <a:blip r:embed="rId2"/>
          <a:stretch>
            <a:fillRect/>
          </a:stretch>
        </p:blipFill>
        <p:spPr>
          <a:xfrm>
            <a:off x="1665512" y="4321856"/>
            <a:ext cx="5591629" cy="2399620"/>
          </a:xfrm>
          <a:prstGeom prst="rect">
            <a:avLst/>
          </a:prstGeom>
        </p:spPr>
      </p:pic>
    </p:spTree>
    <p:extLst>
      <p:ext uri="{BB962C8B-B14F-4D97-AF65-F5344CB8AC3E}">
        <p14:creationId xmlns:p14="http://schemas.microsoft.com/office/powerpoint/2010/main" val="98864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2.CNN</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a:t>畳み込み後、活性化関数として</a:t>
            </a:r>
            <a:r>
              <a:rPr lang="en-US" altLang="ja-JP" b="1" dirty="0" err="1"/>
              <a:t>ReLU</a:t>
            </a:r>
            <a:r>
              <a:rPr lang="ja-JP" altLang="en-US"/>
              <a:t>と呼ばれる</a:t>
            </a:r>
            <a:br>
              <a:rPr lang="en-US" altLang="ja-JP" dirty="0"/>
            </a:br>
            <a:r>
              <a:rPr lang="ja-JP" altLang="en-US"/>
              <a:t>正規化線形ユニット</a:t>
            </a:r>
            <a:r>
              <a:rPr lang="en-US" altLang="ja-JP" dirty="0"/>
              <a:t>(</a:t>
            </a:r>
            <a:r>
              <a:rPr lang="en" altLang="ja-JP" dirty="0"/>
              <a:t>Rectified Linear Unit</a:t>
            </a:r>
            <a:r>
              <a:rPr lang="en-US" altLang="ja-JP" dirty="0"/>
              <a:t>)</a:t>
            </a:r>
            <a:r>
              <a:rPr lang="ja-JP" altLang="en-US"/>
              <a:t>を用いて、抽出された特徴をより強調</a:t>
            </a:r>
            <a:br>
              <a:rPr lang="en-US" altLang="ja-JP" dirty="0"/>
            </a:br>
            <a:br>
              <a:rPr lang="en-US" altLang="ja-JP" dirty="0"/>
            </a:br>
            <a:r>
              <a:rPr lang="en" altLang="ja-JP" dirty="0" err="1"/>
              <a:t>ReLU</a:t>
            </a:r>
            <a:r>
              <a:rPr lang="ja-JP" altLang="en-US"/>
              <a:t>・・・</a:t>
            </a:r>
            <a:r>
              <a:rPr lang="en-US" altLang="ja-JP" dirty="0"/>
              <a:t>0</a:t>
            </a:r>
            <a:r>
              <a:rPr lang="ja-JP" altLang="en-US"/>
              <a:t>未満の出力値を全て</a:t>
            </a:r>
            <a:r>
              <a:rPr lang="en-US" altLang="ja-JP" dirty="0"/>
              <a:t>0</a:t>
            </a:r>
            <a:r>
              <a:rPr lang="ja-JP" altLang="en-US"/>
              <a:t>にする関数</a:t>
            </a:r>
            <a:br>
              <a:rPr lang="en-US" altLang="ja-JP" dirty="0"/>
            </a:br>
            <a:r>
              <a:rPr lang="en-US" altLang="ja-JP" dirty="0"/>
              <a:t>                </a:t>
            </a:r>
            <a:r>
              <a:rPr lang="ja-JP" altLang="en-US"/>
              <a:t>ある閾値以上の部分だけを意味のある情報として</a:t>
            </a:r>
            <a:br>
              <a:rPr lang="en-US" altLang="ja-JP" dirty="0"/>
            </a:br>
            <a:r>
              <a:rPr lang="en-US" altLang="ja-JP" dirty="0"/>
              <a:t>                </a:t>
            </a:r>
            <a:r>
              <a:rPr lang="ja-JP" altLang="en-US"/>
              <a:t>次の層に送る</a:t>
            </a:r>
            <a:br>
              <a:rPr lang="en-US" altLang="ja-JP" dirty="0"/>
            </a:br>
            <a:endParaRPr lang="ja-JP" altLang="en"/>
          </a:p>
          <a:p>
            <a:endParaRPr kumimoji="1" lang="en-US" altLang="ja-JP" dirty="0"/>
          </a:p>
        </p:txBody>
      </p:sp>
      <p:sp>
        <p:nvSpPr>
          <p:cNvPr id="5" name="スライド番号プレースホルダー 4"/>
          <p:cNvSpPr>
            <a:spLocks noGrp="1"/>
          </p:cNvSpPr>
          <p:nvPr>
            <p:ph type="sldNum" sz="quarter" idx="12"/>
          </p:nvPr>
        </p:nvSpPr>
        <p:spPr/>
        <p:txBody>
          <a:bodyPr/>
          <a:lstStyle/>
          <a:p>
            <a:r>
              <a:rPr lang="en-US" altLang="ja-JP" dirty="0"/>
              <a:t>7</a:t>
            </a:r>
            <a:endParaRPr lang="ja-JP" altLang="en-US" dirty="0"/>
          </a:p>
        </p:txBody>
      </p:sp>
      <p:pic>
        <p:nvPicPr>
          <p:cNvPr id="4" name="図 3">
            <a:extLst>
              <a:ext uri="{FF2B5EF4-FFF2-40B4-BE49-F238E27FC236}">
                <a16:creationId xmlns:a16="http://schemas.microsoft.com/office/drawing/2014/main" id="{F6F40E4E-5593-8342-9944-850D82CF4CBC}"/>
              </a:ext>
            </a:extLst>
          </p:cNvPr>
          <p:cNvPicPr>
            <a:picLocks noChangeAspect="1"/>
          </p:cNvPicPr>
          <p:nvPr/>
        </p:nvPicPr>
        <p:blipFill rotWithShape="1">
          <a:blip r:embed="rId2"/>
          <a:srcRect l="54353"/>
          <a:stretch/>
        </p:blipFill>
        <p:spPr>
          <a:xfrm>
            <a:off x="2916918" y="3897313"/>
            <a:ext cx="3310164" cy="2641600"/>
          </a:xfrm>
          <a:prstGeom prst="rect">
            <a:avLst/>
          </a:prstGeom>
        </p:spPr>
      </p:pic>
    </p:spTree>
    <p:extLst>
      <p:ext uri="{BB962C8B-B14F-4D97-AF65-F5344CB8AC3E}">
        <p14:creationId xmlns:p14="http://schemas.microsoft.com/office/powerpoint/2010/main" val="162347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2.CNN</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kumimoji="1" lang="ja-JP" altLang="en-US"/>
              <a:t>出力層では分類問題の判定の活性化関数として、</a:t>
            </a:r>
            <a:br>
              <a:rPr kumimoji="1" lang="en-US" altLang="ja-JP" dirty="0"/>
            </a:br>
            <a:br>
              <a:rPr lang="en-US" altLang="ja-JP" dirty="0"/>
            </a:br>
            <a:r>
              <a:rPr lang="ja-JP" altLang="en-US"/>
              <a:t> </a:t>
            </a:r>
            <a:r>
              <a:rPr lang="en-US" altLang="ja-JP" dirty="0" err="1"/>
              <a:t>Softmax</a:t>
            </a:r>
            <a:r>
              <a:rPr lang="ja-JP" altLang="en-US"/>
              <a:t>関数を用いて、確率的処理を行う</a:t>
            </a:r>
            <a:endParaRPr lang="en-US" altLang="ja-JP" dirty="0"/>
          </a:p>
          <a:p>
            <a:pPr marL="0" indent="0">
              <a:buNone/>
            </a:pPr>
            <a:br>
              <a:rPr kumimoji="1" lang="en-US" altLang="ja-JP" dirty="0"/>
            </a:br>
            <a:br>
              <a:rPr kumimoji="1" lang="en-US" altLang="ja-JP" dirty="0"/>
            </a:br>
            <a:br>
              <a:rPr kumimoji="1" lang="en-US" altLang="ja-JP" dirty="0"/>
            </a:br>
            <a:br>
              <a:rPr kumimoji="1" lang="en-US" altLang="ja-JP" dirty="0"/>
            </a:br>
            <a:br>
              <a:rPr kumimoji="1" lang="en-US" altLang="ja-JP" dirty="0"/>
            </a:br>
            <a:br>
              <a:rPr kumimoji="1" lang="en-US" altLang="ja-JP" dirty="0"/>
            </a:br>
            <a:br>
              <a:rPr lang="en-US" altLang="ja-JP" dirty="0"/>
            </a:br>
            <a:br>
              <a:rPr lang="en-US" altLang="ja-JP" dirty="0"/>
            </a:br>
            <a:br>
              <a:rPr lang="en-US" altLang="ja-JP" dirty="0"/>
            </a:br>
            <a:r>
              <a:rPr lang="en-US" altLang="ja-JP" dirty="0"/>
              <a:t>k</a:t>
            </a:r>
            <a:r>
              <a:rPr lang="ja-JP" altLang="en-US"/>
              <a:t>は</a:t>
            </a:r>
            <a:r>
              <a:rPr lang="en-US" altLang="ja-JP" dirty="0"/>
              <a:t>k</a:t>
            </a:r>
            <a:r>
              <a:rPr lang="ja-JP" altLang="en-US"/>
              <a:t>番目のニューロンの出力であり、</a:t>
            </a:r>
            <a:r>
              <a:rPr lang="en-US" altLang="ja-JP" dirty="0"/>
              <a:t>n</a:t>
            </a:r>
            <a:r>
              <a:rPr lang="ja-JP" altLang="en-US"/>
              <a:t>は出力層のニューロンの数</a:t>
            </a:r>
          </a:p>
          <a:p>
            <a:pPr marL="0" indent="0">
              <a:buNone/>
            </a:pPr>
            <a:r>
              <a:rPr lang="ja-JP" altLang="en-US"/>
              <a:t>分子は入力信号の指数関数、分母はすべての入力信号の指数関数の和</a:t>
            </a:r>
          </a:p>
          <a:p>
            <a:pPr marL="0" indent="0">
              <a:buNone/>
            </a:pPr>
            <a:br>
              <a:rPr kumimoji="1" lang="en-US" altLang="ja-JP" dirty="0"/>
            </a:br>
            <a:br>
              <a:rPr kumimoji="1" lang="en-US" altLang="ja-JP" dirty="0"/>
            </a:br>
            <a:br>
              <a:rPr kumimoji="1" lang="en-US" altLang="ja-JP" dirty="0"/>
            </a:br>
            <a:endParaRPr kumimoji="1" lang="en-US" altLang="ja-JP" dirty="0"/>
          </a:p>
        </p:txBody>
      </p:sp>
      <p:sp>
        <p:nvSpPr>
          <p:cNvPr id="6" name="スライド番号プレースホルダー 5"/>
          <p:cNvSpPr>
            <a:spLocks noGrp="1"/>
          </p:cNvSpPr>
          <p:nvPr>
            <p:ph type="sldNum" sz="quarter" idx="12"/>
          </p:nvPr>
        </p:nvSpPr>
        <p:spPr/>
        <p:txBody>
          <a:bodyPr/>
          <a:lstStyle/>
          <a:p>
            <a:r>
              <a:rPr lang="en-US" altLang="ja-JP" dirty="0"/>
              <a:t>8</a:t>
            </a:r>
            <a:endParaRPr lang="ja-JP" altLang="en-US" dirty="0"/>
          </a:p>
        </p:txBody>
      </p:sp>
      <p:pic>
        <p:nvPicPr>
          <p:cNvPr id="7" name="図 6">
            <a:extLst>
              <a:ext uri="{FF2B5EF4-FFF2-40B4-BE49-F238E27FC236}">
                <a16:creationId xmlns:a16="http://schemas.microsoft.com/office/drawing/2014/main" id="{70BD85F7-4111-424B-B787-113BC2AA1E9D}"/>
              </a:ext>
            </a:extLst>
          </p:cNvPr>
          <p:cNvPicPr>
            <a:picLocks noChangeAspect="1"/>
          </p:cNvPicPr>
          <p:nvPr/>
        </p:nvPicPr>
        <p:blipFill>
          <a:blip r:embed="rId2"/>
          <a:stretch>
            <a:fillRect/>
          </a:stretch>
        </p:blipFill>
        <p:spPr>
          <a:xfrm>
            <a:off x="3213100" y="2943267"/>
            <a:ext cx="2717800" cy="787400"/>
          </a:xfrm>
          <a:prstGeom prst="rect">
            <a:avLst/>
          </a:prstGeom>
        </p:spPr>
      </p:pic>
    </p:spTree>
    <p:extLst>
      <p:ext uri="{BB962C8B-B14F-4D97-AF65-F5344CB8AC3E}">
        <p14:creationId xmlns:p14="http://schemas.microsoft.com/office/powerpoint/2010/main" val="546457689"/>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7232</TotalTime>
  <Words>440</Words>
  <Application>Microsoft Macintosh PowerPoint</Application>
  <PresentationFormat>画面に合わせる (4:3)</PresentationFormat>
  <Paragraphs>105</Paragraphs>
  <Slides>20</Slides>
  <Notes>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20</vt:i4>
      </vt:variant>
    </vt:vector>
  </HeadingPairs>
  <TitlesOfParts>
    <vt:vector size="26" baseType="lpstr">
      <vt:lpstr>メイリオ</vt:lpstr>
      <vt:lpstr>メイリオ</vt:lpstr>
      <vt:lpstr>Yu Gothic</vt:lpstr>
      <vt:lpstr>Arial</vt:lpstr>
      <vt:lpstr>Calibri</vt:lpstr>
      <vt:lpstr>ホワイト</vt:lpstr>
      <vt:lpstr>Region-based Convolutional Networks for Accurate Object Detection and Segmentation  </vt:lpstr>
      <vt:lpstr>目次</vt:lpstr>
      <vt:lpstr>1.導入</vt:lpstr>
      <vt:lpstr>2. CNN</vt:lpstr>
      <vt:lpstr>2.CNN</vt:lpstr>
      <vt:lpstr>2. CNN</vt:lpstr>
      <vt:lpstr>2.CNN</vt:lpstr>
      <vt:lpstr>2.CNN</vt:lpstr>
      <vt:lpstr>2.CNN</vt:lpstr>
      <vt:lpstr>2.R-CNN(導入)</vt:lpstr>
      <vt:lpstr>2.R-CNN(導入)</vt:lpstr>
      <vt:lpstr>2.R-CNN(原理)</vt:lpstr>
      <vt:lpstr>2.R-CNN(領域の生成)</vt:lpstr>
      <vt:lpstr>2. R-CNN(CNNでの特徴抽出)</vt:lpstr>
      <vt:lpstr>2.R-CNN(CNNでの特徴抽出)</vt:lpstr>
      <vt:lpstr>2.R-CNN(CNNでの特徴抽出)</vt:lpstr>
      <vt:lpstr>2.R-CNN(SVMによる分類)</vt:lpstr>
      <vt:lpstr>2.R-CNN(性能比較)</vt:lpstr>
      <vt:lpstr>3.課題</vt:lpstr>
      <vt:lpstr>4.参考文献</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はじめてのパターン認識  6.4 ロジスティック回帰</dc:title>
  <dc:creator>透大 中谷</dc:creator>
  <cp:lastModifiedBy>透大 中谷</cp:lastModifiedBy>
  <cp:revision>132</cp:revision>
  <cp:lastPrinted>2019-05-20T07:31:14Z</cp:lastPrinted>
  <dcterms:created xsi:type="dcterms:W3CDTF">2019-05-13T01:45:48Z</dcterms:created>
  <dcterms:modified xsi:type="dcterms:W3CDTF">2019-07-24T22:59:17Z</dcterms:modified>
</cp:coreProperties>
</file>